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4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435" r:id="rId2"/>
    <p:sldId id="452" r:id="rId3"/>
    <p:sldId id="451" r:id="rId4"/>
    <p:sldId id="475" r:id="rId5"/>
    <p:sldId id="477" r:id="rId6"/>
    <p:sldId id="480" r:id="rId7"/>
    <p:sldId id="482" r:id="rId8"/>
    <p:sldId id="443" r:id="rId9"/>
    <p:sldId id="444" r:id="rId10"/>
    <p:sldId id="445" r:id="rId11"/>
    <p:sldId id="446" r:id="rId12"/>
    <p:sldId id="478" r:id="rId13"/>
    <p:sldId id="453" r:id="rId14"/>
    <p:sldId id="483" r:id="rId15"/>
    <p:sldId id="473" r:id="rId16"/>
    <p:sldId id="458" r:id="rId17"/>
    <p:sldId id="459" r:id="rId18"/>
    <p:sldId id="461" r:id="rId19"/>
    <p:sldId id="474" r:id="rId20"/>
    <p:sldId id="484" r:id="rId21"/>
    <p:sldId id="485" r:id="rId22"/>
    <p:sldId id="486" r:id="rId23"/>
  </p:sldIdLst>
  <p:sldSz cx="12192000" cy="6858000"/>
  <p:notesSz cx="6858000" cy="9144000"/>
  <p:custDataLst>
    <p:tags r:id="rId2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1335" autoAdjust="0"/>
    <p:restoredTop sz="71669" autoAdjust="0"/>
  </p:normalViewPr>
  <p:slideViewPr>
    <p:cSldViewPr snapToGrid="0">
      <p:cViewPr>
        <p:scale>
          <a:sx n="50" d="100"/>
          <a:sy n="50" d="100"/>
        </p:scale>
        <p:origin x="-24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tags" Target="tags/tag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06.11.16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tiff>
</file>

<file path=ppt/media/image22.png>
</file>

<file path=ppt/media/image23.png>
</file>

<file path=ppt/media/image24.png>
</file>

<file path=ppt/media/image25.png>
</file>

<file path=ppt/media/image4.jpeg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06.11.16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/>
              <a:t>Often also includes </a:t>
            </a:r>
            <a:r>
              <a:rPr lang="en-US" sz="1200" b="1" dirty="0" err="1" smtClean="0"/>
              <a:t>addidtional</a:t>
            </a:r>
            <a:r>
              <a:rPr lang="en-US" sz="1200" b="1" dirty="0" smtClean="0"/>
              <a:t> services like: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Package Manager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Private Container Registry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Multi-Tenancy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Cross-DC-Federation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Credentials / Certificate Management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Roles &amp; Rights Management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200" dirty="0" smtClean="0"/>
              <a:t>Basic Cloud Native Application Platform: Service Discovery (DNS, VIP) and API Gateway (LB)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8689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076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49326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3850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Der Nutzen entsteht durch die auf </a:t>
            </a:r>
            <a:r>
              <a:rPr lang="de-DE" dirty="0" err="1" smtClean="0"/>
              <a:t>Mesos</a:t>
            </a:r>
            <a:r>
              <a:rPr lang="de-DE" dirty="0" smtClean="0"/>
              <a:t> basierenden Frameworks.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437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7091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 smtClean="0"/>
              <a:t>Vagrant</a:t>
            </a:r>
            <a:r>
              <a:rPr lang="de-DE" baseline="0" dirty="0" smtClean="0"/>
              <a:t> erlaubt nur das </a:t>
            </a:r>
            <a:r>
              <a:rPr lang="de-DE" baseline="0" dirty="0" err="1" smtClean="0"/>
              <a:t>Forwarding</a:t>
            </a:r>
            <a:r>
              <a:rPr lang="de-DE" baseline="0" dirty="0" smtClean="0"/>
              <a:t> auf Ports &gt; 1024. Das liegt an Betriebssystem-Einschränkungen.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Gilt für TCP. UDP muss dediziert beschreiben werden.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Docker Host: Manuelle Anpassung </a:t>
            </a:r>
            <a:r>
              <a:rPr lang="de-DE" baseline="0" dirty="0" err="1" smtClean="0"/>
              <a:t>IPTables</a:t>
            </a:r>
            <a:r>
              <a:rPr lang="de-DE" baseline="0" dirty="0" smtClean="0"/>
              <a:t> notwendig um Ports am Host anzulegen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https://www.safaribooksonline.com/library/view/vagrant-up-and/9781449336103/ch04.html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http://www.dasblinkenlichten.com/docker-networking-101-host-mode/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829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4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5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6.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2965435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42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1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3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6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8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0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2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3520282260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22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6.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oleObject" Target="../embeddings/oleObject12.bin"/><Relationship Id="rId6" Type="http://schemas.openxmlformats.org/officeDocument/2006/relationships/image" Target="../media/image18.emf"/><Relationship Id="rId1" Type="http://schemas.openxmlformats.org/officeDocument/2006/relationships/vmlDrawing" Target="../drawings/vmlDrawing12.vml"/><Relationship Id="rId2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hyperlink" Target="https://www.typesafe.com/blog/play-framework-grid-deployment-with-meso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oleObject" Target="../embeddings/oleObject13.bin"/><Relationship Id="rId6" Type="http://schemas.openxmlformats.org/officeDocument/2006/relationships/image" Target="../media/image26.emf"/><Relationship Id="rId7" Type="http://schemas.openxmlformats.org/officeDocument/2006/relationships/hyperlink" Target="https://mesosphere.github.io/marathon/docs/ports.html" TargetMode="External"/><Relationship Id="rId8" Type="http://schemas.openxmlformats.org/officeDocument/2006/relationships/hyperlink" Target="https://docs.docker.com/engine/userguide/networking" TargetMode="External"/><Relationship Id="rId1" Type="http://schemas.openxmlformats.org/officeDocument/2006/relationships/vmlDrawing" Target="../drawings/vmlDrawing13.vml"/><Relationship Id="rId2" Type="http://schemas.openxmlformats.org/officeDocument/2006/relationships/tags" Target="../tags/tag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mesosphere.com/1.8/usage/service-discovery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esosphere.github.io/mesos-dns/docs/naming.html" TargetMode="External"/><Relationship Id="rId3" Type="http://schemas.openxmlformats.org/officeDocument/2006/relationships/hyperlink" Target="https://docs.mesosphere.com/1.8/usage/service-discovery/load-balancing-vips/overlay-network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8.emf"/><Relationship Id="rId6" Type="http://schemas.openxmlformats.org/officeDocument/2006/relationships/hyperlink" Target="https://dcos.io/" TargetMode="External"/><Relationship Id="rId7" Type="http://schemas.openxmlformats.org/officeDocument/2006/relationships/hyperlink" Target="https://dcos.io/install/" TargetMode="External"/><Relationship Id="rId8" Type="http://schemas.openxmlformats.org/officeDocument/2006/relationships/hyperlink" Target="https://dcos.io/docs" TargetMode="External"/><Relationship Id="rId9" Type="http://schemas.openxmlformats.org/officeDocument/2006/relationships/hyperlink" Target="https://mesosphere.github.io/marathon/docs/" TargetMode="External"/><Relationship Id="rId10" Type="http://schemas.openxmlformats.org/officeDocument/2006/relationships/image" Target="../media/image19.emf"/><Relationship Id="rId11" Type="http://schemas.openxmlformats.org/officeDocument/2006/relationships/image" Target="../media/image20.png"/><Relationship Id="rId1" Type="http://schemas.openxmlformats.org/officeDocument/2006/relationships/vmlDrawing" Target="../drawings/vmlDrawing10.vml"/><Relationship Id="rId2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18.emf"/><Relationship Id="rId1" Type="http://schemas.openxmlformats.org/officeDocument/2006/relationships/vmlDrawing" Target="../drawings/vmlDrawing11.vml"/><Relationship Id="rId2" Type="http://schemas.openxmlformats.org/officeDocument/2006/relationships/tags" Target="../tags/tag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76460" y="5283109"/>
            <a:ext cx="37898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latin typeface="Source Code Pro" charset="0"/>
                <a:ea typeface="Source Code Pro" charset="0"/>
                <a:cs typeface="Source Code Pro" charset="0"/>
              </a:rPr>
              <a:t>Orchestration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Objekt 20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59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hteck 19"/>
          <p:cNvSpPr/>
          <p:nvPr/>
        </p:nvSpPr>
        <p:spPr>
          <a:xfrm>
            <a:off x="3621354" y="1526963"/>
            <a:ext cx="4593471" cy="40763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Datacenter </a:t>
            </a:r>
            <a:r>
              <a:rPr lang="de-DE" dirty="0" err="1" smtClean="0"/>
              <a:t>as</a:t>
            </a:r>
            <a:r>
              <a:rPr lang="de-DE" dirty="0" smtClean="0"/>
              <a:t> a Computer: A Cluster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</a:t>
            </a:r>
            <a:r>
              <a:rPr lang="de-DE" dirty="0" err="1" smtClean="0"/>
              <a:t>alike</a:t>
            </a:r>
            <a:r>
              <a:rPr lang="de-DE" dirty="0" smtClean="0"/>
              <a:t> a </a:t>
            </a:r>
            <a:r>
              <a:rPr lang="de-DE" dirty="0" err="1" smtClean="0"/>
              <a:t>single</a:t>
            </a:r>
            <a:r>
              <a:rPr lang="de-DE" dirty="0" smtClean="0"/>
              <a:t> </a:t>
            </a:r>
            <a:r>
              <a:rPr lang="de-DE" dirty="0" err="1" smtClean="0"/>
              <a:t>computer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outside.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10</a:t>
            </a:fld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3980583" y="1816796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5308640" y="1816796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6636697" y="1816796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1" name="Rechteck 10"/>
          <p:cNvSpPr/>
          <p:nvPr/>
        </p:nvSpPr>
        <p:spPr>
          <a:xfrm>
            <a:off x="3980583" y="2721087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2" name="Rechteck 11"/>
          <p:cNvSpPr/>
          <p:nvPr/>
        </p:nvSpPr>
        <p:spPr>
          <a:xfrm>
            <a:off x="5308640" y="2721087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Rechteck 12"/>
          <p:cNvSpPr/>
          <p:nvPr/>
        </p:nvSpPr>
        <p:spPr>
          <a:xfrm>
            <a:off x="6636697" y="2721087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Rechteck 13"/>
          <p:cNvSpPr/>
          <p:nvPr/>
        </p:nvSpPr>
        <p:spPr>
          <a:xfrm>
            <a:off x="3980583" y="362537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Rechteck 14"/>
          <p:cNvSpPr/>
          <p:nvPr/>
        </p:nvSpPr>
        <p:spPr>
          <a:xfrm>
            <a:off x="5308640" y="362537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Rechteck 15"/>
          <p:cNvSpPr/>
          <p:nvPr/>
        </p:nvSpPr>
        <p:spPr>
          <a:xfrm>
            <a:off x="6636697" y="362537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Rechteck 16"/>
          <p:cNvSpPr/>
          <p:nvPr/>
        </p:nvSpPr>
        <p:spPr>
          <a:xfrm>
            <a:off x="3980583" y="452966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Rechteck 17"/>
          <p:cNvSpPr/>
          <p:nvPr/>
        </p:nvSpPr>
        <p:spPr>
          <a:xfrm>
            <a:off x="5308640" y="452966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9" name="Rechteck 18"/>
          <p:cNvSpPr/>
          <p:nvPr/>
        </p:nvSpPr>
        <p:spPr>
          <a:xfrm>
            <a:off x="6636697" y="452966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Rechteck 21"/>
          <p:cNvSpPr/>
          <p:nvPr/>
        </p:nvSpPr>
        <p:spPr>
          <a:xfrm>
            <a:off x="716387" y="6244645"/>
            <a:ext cx="1155759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The </a:t>
            </a:r>
            <a:r>
              <a:rPr lang="en-US" sz="1400" dirty="0"/>
              <a:t>Datacenter as a Computer: An Introduction to the Design of Warehouse-Scale Machines, 2009, </a:t>
            </a:r>
            <a:r>
              <a:rPr lang="pt-BR" sz="1400" dirty="0"/>
              <a:t>Luiz André Barroso und Urs Hölzle</a:t>
            </a:r>
            <a:endParaRPr lang="de-DE" sz="1400" dirty="0"/>
          </a:p>
        </p:txBody>
      </p:sp>
      <p:sp>
        <p:nvSpPr>
          <p:cNvPr id="4" name="Rechteck 3"/>
          <p:cNvSpPr/>
          <p:nvPr/>
        </p:nvSpPr>
        <p:spPr>
          <a:xfrm>
            <a:off x="2517913" y="3299791"/>
            <a:ext cx="1103441" cy="20506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" name="Ellipse 4"/>
          <p:cNvSpPr/>
          <p:nvPr/>
        </p:nvSpPr>
        <p:spPr>
          <a:xfrm>
            <a:off x="1993742" y="3057768"/>
            <a:ext cx="689113" cy="68911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Textfeld 8"/>
          <p:cNvSpPr txBox="1"/>
          <p:nvPr/>
        </p:nvSpPr>
        <p:spPr>
          <a:xfrm>
            <a:off x="1774404" y="3773432"/>
            <a:ext cx="12234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Cluster</a:t>
            </a:r>
          </a:p>
          <a:p>
            <a:r>
              <a:rPr lang="de-DE" dirty="0" smtClean="0"/>
              <a:t>Scheduler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156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Resource</a:t>
            </a:r>
            <a:r>
              <a:rPr lang="de-DE" dirty="0" smtClean="0"/>
              <a:t> </a:t>
            </a:r>
            <a:r>
              <a:rPr lang="de-DE" dirty="0" err="1" smtClean="0"/>
              <a:t>Utilization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Improved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Dynamic </a:t>
            </a:r>
            <a:r>
              <a:rPr lang="de-DE" dirty="0" err="1" smtClean="0"/>
              <a:t>Partitioning</a:t>
            </a:r>
            <a:r>
              <a:rPr lang="de-DE" dirty="0" smtClean="0"/>
              <a:t>. This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very</a:t>
            </a:r>
            <a:r>
              <a:rPr lang="de-DE" dirty="0" smtClean="0"/>
              <a:t> Job </a:t>
            </a:r>
            <a:r>
              <a:rPr lang="de-DE" dirty="0" err="1" smtClean="0"/>
              <a:t>of</a:t>
            </a:r>
            <a:r>
              <a:rPr lang="de-DE" dirty="0" smtClean="0"/>
              <a:t> Cluster Scheduler.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11</a:t>
            </a:fld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5962684" y="1867098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Static</a:t>
            </a:r>
            <a:r>
              <a:rPr lang="de-DE" b="1" dirty="0" smtClean="0"/>
              <a:t> </a:t>
            </a:r>
            <a:r>
              <a:rPr lang="de-DE" b="1" dirty="0" err="1" smtClean="0"/>
              <a:t>Partitioning</a:t>
            </a:r>
            <a:endParaRPr lang="de-DE" b="1" dirty="0"/>
          </a:p>
        </p:txBody>
      </p:sp>
      <p:sp>
        <p:nvSpPr>
          <p:cNvPr id="7" name="Textfeld 6"/>
          <p:cNvSpPr txBox="1"/>
          <p:nvPr/>
        </p:nvSpPr>
        <p:spPr>
          <a:xfrm>
            <a:off x="9158352" y="186709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Dynamic </a:t>
            </a:r>
            <a:r>
              <a:rPr lang="de-DE" b="1" dirty="0" err="1" smtClean="0"/>
              <a:t>Partitioning</a:t>
            </a:r>
            <a:endParaRPr lang="de-DE" b="1" dirty="0"/>
          </a:p>
        </p:txBody>
      </p:sp>
      <p:pic>
        <p:nvPicPr>
          <p:cNvPr id="30" name="Grafik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712" y="2319877"/>
            <a:ext cx="5800888" cy="2696266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602514" y="5580766"/>
            <a:ext cx="5802086" cy="707886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sz="2000" smtClean="0"/>
              <a:t>Higher </a:t>
            </a:r>
            <a:r>
              <a:rPr lang="de-DE" sz="2000" dirty="0" err="1" smtClean="0"/>
              <a:t>utilization</a:t>
            </a:r>
            <a:r>
              <a:rPr lang="de-DE" sz="2000" dirty="0" smtClean="0"/>
              <a:t> </a:t>
            </a:r>
            <a:r>
              <a:rPr lang="de-DE" sz="2000" dirty="0" smtClean="0">
                <a:sym typeface="Wingdings" panose="05000000000000000000" pitchFamily="2" charset="2"/>
              </a:rPr>
              <a:t> </a:t>
            </a:r>
            <a:r>
              <a:rPr lang="de-DE" sz="2000" dirty="0" err="1" smtClean="0">
                <a:sym typeface="Wingdings" panose="05000000000000000000" pitchFamily="2" charset="2"/>
              </a:rPr>
              <a:t>less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resources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required</a:t>
            </a:r>
            <a:r>
              <a:rPr lang="de-DE" sz="2000" dirty="0" smtClean="0">
                <a:sym typeface="Wingdings" panose="05000000000000000000" pitchFamily="2" charset="2"/>
              </a:rPr>
              <a:t>  </a:t>
            </a:r>
            <a:r>
              <a:rPr lang="de-DE" sz="2000" dirty="0" err="1" smtClean="0">
                <a:sym typeface="Wingdings" panose="05000000000000000000" pitchFamily="2" charset="2"/>
              </a:rPr>
              <a:t>saves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err="1" smtClean="0">
                <a:sym typeface="Wingdings" panose="05000000000000000000" pitchFamily="2" charset="2"/>
              </a:rPr>
              <a:t>money</a:t>
            </a:r>
            <a:r>
              <a:rPr lang="de-DE" sz="2000" dirty="0" smtClean="0">
                <a:sym typeface="Wingdings" panose="05000000000000000000" pitchFamily="2" charset="2"/>
              </a:rPr>
              <a:t> </a:t>
            </a:r>
            <a:r>
              <a:rPr lang="de-DE" sz="2000" dirty="0" smtClean="0">
                <a:sym typeface="Wingdings"/>
              </a:rPr>
              <a:t> happy </a:t>
            </a:r>
            <a:r>
              <a:rPr lang="de-DE" sz="2000" dirty="0" err="1" smtClean="0">
                <a:sym typeface="Wingdings"/>
              </a:rPr>
              <a:t>manager</a:t>
            </a:r>
            <a:endParaRPr lang="de-DE" sz="2000" dirty="0" smtClean="0">
              <a:sym typeface="Wingdings" panose="05000000000000000000" pitchFamily="2" charset="2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664328" y="1896520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2" name="Rechteck 31"/>
          <p:cNvSpPr/>
          <p:nvPr/>
        </p:nvSpPr>
        <p:spPr>
          <a:xfrm>
            <a:off x="3305972" y="190978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3" name="Rechteck 32"/>
          <p:cNvSpPr/>
          <p:nvPr/>
        </p:nvSpPr>
        <p:spPr>
          <a:xfrm>
            <a:off x="1992684" y="190722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35" name="Gerade Verbindung mit Pfeil 34"/>
          <p:cNvCxnSpPr/>
          <p:nvPr/>
        </p:nvCxnSpPr>
        <p:spPr>
          <a:xfrm>
            <a:off x="522514" y="1756909"/>
            <a:ext cx="0" cy="4540852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mit Pfeil 35"/>
          <p:cNvCxnSpPr/>
          <p:nvPr/>
        </p:nvCxnSpPr>
        <p:spPr>
          <a:xfrm flipV="1">
            <a:off x="522514" y="1744514"/>
            <a:ext cx="4081845" cy="12395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/>
          <p:cNvSpPr txBox="1"/>
          <p:nvPr/>
        </p:nvSpPr>
        <p:spPr>
          <a:xfrm>
            <a:off x="237820" y="6277737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time</a:t>
            </a:r>
            <a:endParaRPr lang="de-DE" dirty="0"/>
          </a:p>
        </p:txBody>
      </p:sp>
      <p:sp>
        <p:nvSpPr>
          <p:cNvPr id="40" name="Textfeld 39"/>
          <p:cNvSpPr txBox="1"/>
          <p:nvPr/>
        </p:nvSpPr>
        <p:spPr>
          <a:xfrm>
            <a:off x="3564570" y="1375018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Cluster </a:t>
            </a:r>
            <a:r>
              <a:rPr lang="de-DE" dirty="0" err="1" smtClean="0"/>
              <a:t>state</a:t>
            </a:r>
            <a:endParaRPr lang="de-DE" dirty="0"/>
          </a:p>
        </p:txBody>
      </p:sp>
      <p:sp>
        <p:nvSpPr>
          <p:cNvPr id="41" name="Rechteck 40"/>
          <p:cNvSpPr/>
          <p:nvPr/>
        </p:nvSpPr>
        <p:spPr>
          <a:xfrm>
            <a:off x="664328" y="3051410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41"/>
          <p:cNvSpPr/>
          <p:nvPr/>
        </p:nvSpPr>
        <p:spPr>
          <a:xfrm>
            <a:off x="3305972" y="3064679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42"/>
          <p:cNvSpPr/>
          <p:nvPr/>
        </p:nvSpPr>
        <p:spPr>
          <a:xfrm>
            <a:off x="1992684" y="3062118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43"/>
          <p:cNvSpPr/>
          <p:nvPr/>
        </p:nvSpPr>
        <p:spPr>
          <a:xfrm>
            <a:off x="664328" y="418619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Rechteck 44"/>
          <p:cNvSpPr/>
          <p:nvPr/>
        </p:nvSpPr>
        <p:spPr>
          <a:xfrm>
            <a:off x="3305972" y="4199464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6" name="Rechteck 45"/>
          <p:cNvSpPr/>
          <p:nvPr/>
        </p:nvSpPr>
        <p:spPr>
          <a:xfrm>
            <a:off x="1992684" y="4196903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7" name="Rechteck 46"/>
          <p:cNvSpPr/>
          <p:nvPr/>
        </p:nvSpPr>
        <p:spPr>
          <a:xfrm>
            <a:off x="664328" y="5301533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8" name="Rechteck 47"/>
          <p:cNvSpPr/>
          <p:nvPr/>
        </p:nvSpPr>
        <p:spPr>
          <a:xfrm>
            <a:off x="3305972" y="5314802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9" name="Rechteck 48"/>
          <p:cNvSpPr/>
          <p:nvPr/>
        </p:nvSpPr>
        <p:spPr>
          <a:xfrm>
            <a:off x="1992684" y="5312241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50" name="Grafik 49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1002789" y="2004587"/>
            <a:ext cx="494553" cy="574176"/>
          </a:xfrm>
          <a:prstGeom prst="rect">
            <a:avLst/>
          </a:prstGeom>
        </p:spPr>
      </p:pic>
      <p:pic>
        <p:nvPicPr>
          <p:cNvPr id="51" name="Grafik 50"/>
          <p:cNvPicPr>
            <a:picLocks noChangeAspect="1"/>
          </p:cNvPicPr>
          <p:nvPr/>
        </p:nvPicPr>
        <p:blipFill rotWithShape="1">
          <a:blip r:embed="rId3"/>
          <a:srcRect l="2682" t="45555" r="81891" b="42887"/>
          <a:stretch/>
        </p:blipFill>
        <p:spPr>
          <a:xfrm>
            <a:off x="2058046" y="3270179"/>
            <a:ext cx="1055817" cy="367650"/>
          </a:xfrm>
          <a:prstGeom prst="rect">
            <a:avLst/>
          </a:prstGeom>
        </p:spPr>
      </p:pic>
      <p:pic>
        <p:nvPicPr>
          <p:cNvPr id="52" name="Grafik 51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70765" y="2051764"/>
            <a:ext cx="641422" cy="494068"/>
          </a:xfrm>
          <a:prstGeom prst="rect">
            <a:avLst/>
          </a:prstGeom>
        </p:spPr>
      </p:pic>
      <p:pic>
        <p:nvPicPr>
          <p:cNvPr id="53" name="Grafik 52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2331145" y="2036701"/>
            <a:ext cx="494553" cy="574176"/>
          </a:xfrm>
          <a:prstGeom prst="rect">
            <a:avLst/>
          </a:prstGeom>
        </p:spPr>
      </p:pic>
      <p:pic>
        <p:nvPicPr>
          <p:cNvPr id="54" name="Grafik 53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1002789" y="3166916"/>
            <a:ext cx="494553" cy="574176"/>
          </a:xfrm>
          <a:prstGeom prst="rect">
            <a:avLst/>
          </a:prstGeom>
        </p:spPr>
      </p:pic>
      <p:pic>
        <p:nvPicPr>
          <p:cNvPr id="55" name="Grafik 54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78532" y="3231691"/>
            <a:ext cx="641422" cy="494068"/>
          </a:xfrm>
          <a:prstGeom prst="rect">
            <a:avLst/>
          </a:prstGeom>
        </p:spPr>
      </p:pic>
      <p:pic>
        <p:nvPicPr>
          <p:cNvPr id="56" name="Grafik 55"/>
          <p:cNvPicPr>
            <a:picLocks noChangeAspect="1"/>
          </p:cNvPicPr>
          <p:nvPr/>
        </p:nvPicPr>
        <p:blipFill rotWithShape="1">
          <a:blip r:embed="rId3"/>
          <a:srcRect l="2682" t="45555" r="81891" b="42887"/>
          <a:stretch/>
        </p:blipFill>
        <p:spPr>
          <a:xfrm>
            <a:off x="733839" y="4404964"/>
            <a:ext cx="1055817" cy="367650"/>
          </a:xfrm>
          <a:prstGeom prst="rect">
            <a:avLst/>
          </a:prstGeom>
        </p:spPr>
      </p:pic>
      <p:pic>
        <p:nvPicPr>
          <p:cNvPr id="57" name="Grafik 56"/>
          <p:cNvPicPr>
            <a:picLocks noChangeAspect="1"/>
          </p:cNvPicPr>
          <p:nvPr/>
        </p:nvPicPr>
        <p:blipFill rotWithShape="1">
          <a:blip r:embed="rId3"/>
          <a:srcRect l="2682" t="45555" r="81891" b="42887"/>
          <a:stretch/>
        </p:blipFill>
        <p:spPr>
          <a:xfrm>
            <a:off x="2091362" y="4404964"/>
            <a:ext cx="1055817" cy="367650"/>
          </a:xfrm>
          <a:prstGeom prst="rect">
            <a:avLst/>
          </a:prstGeom>
        </p:spPr>
      </p:pic>
      <p:pic>
        <p:nvPicPr>
          <p:cNvPr id="58" name="Grafik 57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78532" y="4341755"/>
            <a:ext cx="641422" cy="494068"/>
          </a:xfrm>
          <a:prstGeom prst="rect">
            <a:avLst/>
          </a:prstGeom>
        </p:spPr>
      </p:pic>
      <p:pic>
        <p:nvPicPr>
          <p:cNvPr id="59" name="Grafik 58"/>
          <p:cNvPicPr>
            <a:picLocks noChangeAspect="1"/>
          </p:cNvPicPr>
          <p:nvPr/>
        </p:nvPicPr>
        <p:blipFill rotWithShape="1">
          <a:blip r:embed="rId3"/>
          <a:srcRect l="5505" t="3606" r="84292" b="70906"/>
          <a:stretch/>
        </p:blipFill>
        <p:spPr>
          <a:xfrm>
            <a:off x="1010323" y="5397182"/>
            <a:ext cx="494553" cy="574176"/>
          </a:xfrm>
          <a:prstGeom prst="rect">
            <a:avLst/>
          </a:prstGeom>
        </p:spPr>
      </p:pic>
      <p:pic>
        <p:nvPicPr>
          <p:cNvPr id="60" name="Grafik 59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2280467" y="5477290"/>
            <a:ext cx="641422" cy="494068"/>
          </a:xfrm>
          <a:prstGeom prst="rect">
            <a:avLst/>
          </a:prstGeom>
        </p:spPr>
      </p:pic>
      <p:pic>
        <p:nvPicPr>
          <p:cNvPr id="61" name="Grafik 60"/>
          <p:cNvPicPr>
            <a:picLocks noChangeAspect="1"/>
          </p:cNvPicPr>
          <p:nvPr/>
        </p:nvPicPr>
        <p:blipFill rotWithShape="1">
          <a:blip r:embed="rId3"/>
          <a:srcRect l="5094" t="78139" r="84713" b="4968"/>
          <a:stretch/>
        </p:blipFill>
        <p:spPr>
          <a:xfrm>
            <a:off x="3564570" y="5463732"/>
            <a:ext cx="641422" cy="494068"/>
          </a:xfrm>
          <a:prstGeom prst="rect">
            <a:avLst/>
          </a:prstGeom>
        </p:spPr>
      </p:pic>
      <p:sp>
        <p:nvSpPr>
          <p:cNvPr id="62" name="Textfeld 61"/>
          <p:cNvSpPr txBox="1"/>
          <p:nvPr/>
        </p:nvSpPr>
        <p:spPr>
          <a:xfrm>
            <a:off x="1532922" y="2694454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-- Re-</a:t>
            </a:r>
            <a:r>
              <a:rPr lang="de-DE" dirty="0" err="1" smtClean="0"/>
              <a:t>Scheduling</a:t>
            </a:r>
            <a:r>
              <a:rPr lang="de-DE" dirty="0" smtClean="0"/>
              <a:t> --</a:t>
            </a:r>
            <a:endParaRPr lang="de-DE" dirty="0"/>
          </a:p>
        </p:txBody>
      </p:sp>
      <p:sp>
        <p:nvSpPr>
          <p:cNvPr id="64" name="Textfeld 63"/>
          <p:cNvSpPr txBox="1"/>
          <p:nvPr/>
        </p:nvSpPr>
        <p:spPr>
          <a:xfrm>
            <a:off x="1511462" y="3815126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-- Re-</a:t>
            </a:r>
            <a:r>
              <a:rPr lang="de-DE" dirty="0" err="1" smtClean="0"/>
              <a:t>Scheduling</a:t>
            </a:r>
            <a:r>
              <a:rPr lang="de-DE" dirty="0" smtClean="0"/>
              <a:t> --</a:t>
            </a:r>
            <a:endParaRPr lang="de-DE" dirty="0"/>
          </a:p>
        </p:txBody>
      </p:sp>
      <p:sp>
        <p:nvSpPr>
          <p:cNvPr id="65" name="Textfeld 64"/>
          <p:cNvSpPr txBox="1"/>
          <p:nvPr/>
        </p:nvSpPr>
        <p:spPr>
          <a:xfrm>
            <a:off x="1552311" y="4934230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-- Re-</a:t>
            </a:r>
            <a:r>
              <a:rPr lang="de-DE" dirty="0" err="1" smtClean="0"/>
              <a:t>Scheduling</a:t>
            </a:r>
            <a:r>
              <a:rPr lang="de-DE" dirty="0" smtClean="0"/>
              <a:t> --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13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Apache </a:t>
            </a:r>
            <a:r>
              <a:rPr lang="de-DE" dirty="0" err="1" smtClean="0"/>
              <a:t>Mesos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12</a:t>
            </a:fld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4035" y="225464"/>
            <a:ext cx="7407965" cy="5952689"/>
          </a:xfrm>
          <a:prstGeom prst="rect">
            <a:avLst/>
          </a:prstGeom>
        </p:spPr>
      </p:pic>
      <p:sp>
        <p:nvSpPr>
          <p:cNvPr id="8" name="Rechteck 7"/>
          <p:cNvSpPr/>
          <p:nvPr/>
        </p:nvSpPr>
        <p:spPr>
          <a:xfrm>
            <a:off x="4997726" y="6333317"/>
            <a:ext cx="76787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smtClean="0"/>
              <a:t>Quelle: </a:t>
            </a:r>
            <a:r>
              <a:rPr lang="de-DE" sz="1200" dirty="0" smtClean="0">
                <a:hlinkClick r:id="rId4"/>
              </a:rPr>
              <a:t>https</a:t>
            </a:r>
            <a:r>
              <a:rPr lang="de-DE" sz="1200" dirty="0">
                <a:hlinkClick r:id="rId4"/>
              </a:rPr>
              <a:t>://</a:t>
            </a:r>
            <a:r>
              <a:rPr lang="de-DE" sz="1200" dirty="0" smtClean="0">
                <a:hlinkClick r:id="rId4"/>
              </a:rPr>
              <a:t>www.typesafe.com/blog/play-framework-grid-deployment-with-mesos</a:t>
            </a:r>
            <a:r>
              <a:rPr lang="de-DE" sz="1200" dirty="0" smtClean="0"/>
              <a:t> </a:t>
            </a:r>
            <a:endParaRPr lang="de-DE" sz="1200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/>
          </p:nvPr>
        </p:nvSpPr>
        <p:spPr>
          <a:xfrm>
            <a:off x="389467" y="3019647"/>
            <a:ext cx="5668433" cy="3225543"/>
          </a:xfrm>
        </p:spPr>
        <p:txBody>
          <a:bodyPr/>
          <a:lstStyle/>
          <a:p>
            <a:r>
              <a:rPr lang="de-DE" sz="1800" dirty="0" err="1" smtClean="0"/>
              <a:t>Originated</a:t>
            </a:r>
            <a:r>
              <a:rPr lang="de-DE" sz="1800" dirty="0" smtClean="0"/>
              <a:t> at UC Berkeley </a:t>
            </a:r>
            <a:r>
              <a:rPr lang="de-DE" sz="1800" dirty="0" err="1" smtClean="0"/>
              <a:t>AMPLab</a:t>
            </a:r>
            <a:endParaRPr lang="de-DE" sz="1800" dirty="0" smtClean="0"/>
          </a:p>
          <a:p>
            <a:r>
              <a:rPr lang="de-DE" sz="1800" dirty="0" smtClean="0"/>
              <a:t>Initial </a:t>
            </a:r>
            <a:r>
              <a:rPr lang="de-DE" sz="1800" dirty="0" err="1" smtClean="0"/>
              <a:t>work</a:t>
            </a:r>
            <a:r>
              <a:rPr lang="de-DE" sz="1800" dirty="0" smtClean="0"/>
              <a:t> </a:t>
            </a:r>
            <a:r>
              <a:rPr lang="de-DE" sz="1800" dirty="0" err="1" smtClean="0"/>
              <a:t>by</a:t>
            </a:r>
            <a:r>
              <a:rPr lang="de-DE" sz="1800" dirty="0" smtClean="0"/>
              <a:t> Ben </a:t>
            </a:r>
            <a:r>
              <a:rPr lang="de-DE" sz="1800" dirty="0" err="1" smtClean="0"/>
              <a:t>Hindman</a:t>
            </a:r>
            <a:endParaRPr lang="de-DE" sz="1800" dirty="0" smtClean="0"/>
          </a:p>
          <a:p>
            <a:r>
              <a:rPr lang="de-DE" sz="1800" dirty="0" smtClean="0"/>
              <a:t>First </a:t>
            </a:r>
            <a:r>
              <a:rPr lang="de-DE" sz="1800" dirty="0" err="1" smtClean="0"/>
              <a:t>release</a:t>
            </a:r>
            <a:r>
              <a:rPr lang="de-DE" sz="1800" dirty="0" smtClean="0"/>
              <a:t> back in 2009</a:t>
            </a:r>
          </a:p>
          <a:p>
            <a:r>
              <a:rPr lang="de-DE" sz="1800" dirty="0" smtClean="0"/>
              <a:t>Open Source </a:t>
            </a:r>
            <a:r>
              <a:rPr lang="de-DE" sz="1800" dirty="0" err="1" smtClean="0"/>
              <a:t>project</a:t>
            </a:r>
            <a:r>
              <a:rPr lang="de-DE" sz="1800" dirty="0" smtClean="0"/>
              <a:t> (APL 2.0)</a:t>
            </a:r>
          </a:p>
        </p:txBody>
      </p:sp>
    </p:spTree>
    <p:extLst>
      <p:ext uri="{BB962C8B-B14F-4D97-AF65-F5344CB8AC3E}">
        <p14:creationId xmlns:p14="http://schemas.microsoft.com/office/powerpoint/2010/main" val="112963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13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Orchestration</a:t>
            </a:r>
            <a:endParaRPr lang="de-DE" dirty="0"/>
          </a:p>
        </p:txBody>
      </p:sp>
      <p:sp>
        <p:nvSpPr>
          <p:cNvPr id="23" name="Rechteck 4"/>
          <p:cNvSpPr/>
          <p:nvPr/>
        </p:nvSpPr>
        <p:spPr>
          <a:xfrm>
            <a:off x="1582326" y="3013662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Rechteck 5"/>
          <p:cNvSpPr/>
          <p:nvPr/>
        </p:nvSpPr>
        <p:spPr>
          <a:xfrm>
            <a:off x="1582326" y="2008020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6" name="Rechteck 8"/>
          <p:cNvSpPr/>
          <p:nvPr/>
        </p:nvSpPr>
        <p:spPr>
          <a:xfrm>
            <a:off x="1591594" y="4055755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7" name="Textfeld 12"/>
          <p:cNvSpPr txBox="1"/>
          <p:nvPr/>
        </p:nvSpPr>
        <p:spPr>
          <a:xfrm>
            <a:off x="4367530" y="4183898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3"/>
          <p:cNvSpPr txBox="1"/>
          <p:nvPr/>
        </p:nvSpPr>
        <p:spPr>
          <a:xfrm>
            <a:off x="4351716" y="3156910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4"/>
          <p:cNvSpPr txBox="1"/>
          <p:nvPr/>
        </p:nvSpPr>
        <p:spPr>
          <a:xfrm>
            <a:off x="4351716" y="2095969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51" name="Abgerundetes Rechteck 17"/>
          <p:cNvSpPr/>
          <p:nvPr/>
        </p:nvSpPr>
        <p:spPr>
          <a:xfrm>
            <a:off x="8510099" y="2095969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2" name="Abgerundetes Rechteck 18"/>
          <p:cNvSpPr/>
          <p:nvPr/>
        </p:nvSpPr>
        <p:spPr>
          <a:xfrm>
            <a:off x="8510099" y="3139131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3" name="Abgerundetes Rechteck 19"/>
          <p:cNvSpPr/>
          <p:nvPr/>
        </p:nvSpPr>
        <p:spPr>
          <a:xfrm>
            <a:off x="8510099" y="4183898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46762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Orchestration: </a:t>
            </a:r>
            <a:r>
              <a:rPr lang="de-DE" dirty="0" err="1" smtClean="0"/>
              <a:t>Far</a:t>
            </a:r>
            <a:r>
              <a:rPr lang="de-DE" dirty="0" smtClean="0"/>
              <a:t> </a:t>
            </a:r>
            <a:r>
              <a:rPr lang="de-DE" dirty="0" err="1" smtClean="0"/>
              <a:t>Beyond</a:t>
            </a:r>
            <a:r>
              <a:rPr lang="de-DE" dirty="0" smtClean="0"/>
              <a:t> </a:t>
            </a:r>
            <a:r>
              <a:rPr lang="de-DE" dirty="0" err="1" smtClean="0"/>
              <a:t>Composition</a:t>
            </a:r>
            <a:r>
              <a:rPr lang="de-DE" dirty="0" smtClean="0"/>
              <a:t>. </a:t>
            </a:r>
            <a:r>
              <a:rPr lang="de-DE" dirty="0" err="1" smtClean="0"/>
              <a:t>Automating</a:t>
            </a:r>
            <a:r>
              <a:rPr lang="de-DE" dirty="0" smtClean="0"/>
              <a:t> Standard </a:t>
            </a:r>
            <a:r>
              <a:rPr lang="de-DE" dirty="0" err="1" smtClean="0"/>
              <a:t>Operations</a:t>
            </a:r>
            <a:r>
              <a:rPr lang="de-DE" dirty="0" smtClean="0"/>
              <a:t> </a:t>
            </a:r>
            <a:r>
              <a:rPr lang="de-DE" dirty="0" err="1" smtClean="0"/>
              <a:t>Procedures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14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509" y="1380327"/>
            <a:ext cx="4078586" cy="1104617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3990774" y="4453120"/>
            <a:ext cx="3530009" cy="56352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Cluster </a:t>
            </a:r>
            <a:r>
              <a:rPr lang="de-DE" dirty="0" err="1" smtClean="0"/>
              <a:t>Orchestrator</a:t>
            </a:r>
            <a:endParaRPr lang="de-DE" dirty="0" smtClean="0"/>
          </a:p>
        </p:txBody>
      </p:sp>
      <p:sp>
        <p:nvSpPr>
          <p:cNvPr id="7" name="Textfeld 6"/>
          <p:cNvSpPr txBox="1"/>
          <p:nvPr/>
        </p:nvSpPr>
        <p:spPr>
          <a:xfrm>
            <a:off x="5914802" y="3970737"/>
            <a:ext cx="2739365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b="1" dirty="0" err="1" smtClean="0"/>
              <a:t>Application</a:t>
            </a:r>
            <a:r>
              <a:rPr lang="de-DE" b="1" dirty="0" smtClean="0"/>
              <a:t> </a:t>
            </a:r>
            <a:r>
              <a:rPr lang="de-DE" b="1" dirty="0" err="1" smtClean="0"/>
              <a:t>Blueprint</a:t>
            </a:r>
            <a:endParaRPr lang="de-DE" dirty="0"/>
          </a:p>
        </p:txBody>
      </p:sp>
      <p:cxnSp>
        <p:nvCxnSpPr>
          <p:cNvPr id="9" name="Gerader Verbinder 8"/>
          <p:cNvCxnSpPr/>
          <p:nvPr/>
        </p:nvCxnSpPr>
        <p:spPr>
          <a:xfrm flipV="1">
            <a:off x="5729272" y="3857686"/>
            <a:ext cx="0" cy="595434"/>
          </a:xfrm>
          <a:prstGeom prst="line">
            <a:avLst/>
          </a:prstGeom>
          <a:ln w="28575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Ellipse 9"/>
          <p:cNvSpPr/>
          <p:nvPr/>
        </p:nvSpPr>
        <p:spPr>
          <a:xfrm>
            <a:off x="5530489" y="3573376"/>
            <a:ext cx="384313" cy="369332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2" name="Rechteck 11"/>
          <p:cNvSpPr/>
          <p:nvPr/>
        </p:nvSpPr>
        <p:spPr>
          <a:xfrm>
            <a:off x="3990774" y="5372117"/>
            <a:ext cx="3530009" cy="56352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Cluster Scheduler</a:t>
            </a:r>
          </a:p>
        </p:txBody>
      </p:sp>
      <p:cxnSp>
        <p:nvCxnSpPr>
          <p:cNvPr id="14" name="Gerade Verbindung mit Pfeil 13"/>
          <p:cNvCxnSpPr>
            <a:stCxn id="6" idx="2"/>
            <a:endCxn id="12" idx="0"/>
          </p:cNvCxnSpPr>
          <p:nvPr/>
        </p:nvCxnSpPr>
        <p:spPr>
          <a:xfrm>
            <a:off x="5755779" y="5016646"/>
            <a:ext cx="0" cy="355471"/>
          </a:xfrm>
          <a:prstGeom prst="straightConnector1">
            <a:avLst/>
          </a:prstGeom>
          <a:ln w="28575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feld 14"/>
          <p:cNvSpPr txBox="1"/>
          <p:nvPr/>
        </p:nvSpPr>
        <p:spPr>
          <a:xfrm>
            <a:off x="5914802" y="6106448"/>
            <a:ext cx="2739365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b="1" dirty="0" err="1" smtClean="0"/>
              <a:t>Running</a:t>
            </a:r>
            <a:r>
              <a:rPr lang="de-DE" b="1" dirty="0" smtClean="0"/>
              <a:t> </a:t>
            </a:r>
            <a:r>
              <a:rPr lang="de-DE" b="1" dirty="0" err="1" smtClean="0"/>
              <a:t>Application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5194059" y="3180021"/>
            <a:ext cx="1441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DevOps</a:t>
            </a:r>
            <a:r>
              <a:rPr lang="de-DE" dirty="0" smtClean="0"/>
              <a:t> API</a:t>
            </a:r>
            <a:endParaRPr lang="de-DE" dirty="0"/>
          </a:p>
        </p:txBody>
      </p:sp>
      <p:sp>
        <p:nvSpPr>
          <p:cNvPr id="17" name="Textfeld 16"/>
          <p:cNvSpPr txBox="1"/>
          <p:nvPr/>
        </p:nvSpPr>
        <p:spPr>
          <a:xfrm>
            <a:off x="711645" y="2465380"/>
            <a:ext cx="2717411" cy="25853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/>
              <a:t>r</a:t>
            </a:r>
            <a:r>
              <a:rPr lang="de-DE" dirty="0" err="1" smtClean="0"/>
              <a:t>un</a:t>
            </a:r>
            <a:r>
              <a:rPr lang="de-DE" dirty="0" smtClean="0"/>
              <a:t> (</a:t>
            </a:r>
            <a:r>
              <a:rPr lang="de-DE" dirty="0" err="1" smtClean="0"/>
              <a:t>composition</a:t>
            </a:r>
            <a:r>
              <a:rPr lang="de-DE" dirty="0" smtClean="0"/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/>
              <a:t>rollback</a:t>
            </a:r>
            <a:r>
              <a:rPr lang="de-DE" dirty="0"/>
              <a:t> (</a:t>
            </a:r>
            <a:r>
              <a:rPr lang="de-DE" dirty="0" err="1"/>
              <a:t>composition</a:t>
            </a:r>
            <a:r>
              <a:rPr lang="de-DE" dirty="0" smtClean="0"/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deploy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re-deploy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scale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/>
              <a:t>c</a:t>
            </a:r>
            <a:r>
              <a:rPr lang="de-DE" dirty="0" err="1" smtClean="0"/>
              <a:t>onfigure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monitor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k</a:t>
            </a:r>
            <a:r>
              <a:rPr lang="de-DE" dirty="0" smtClean="0"/>
              <a:t>ill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…</a:t>
            </a:r>
            <a:endParaRPr lang="de-DE" dirty="0"/>
          </a:p>
        </p:txBody>
      </p:sp>
      <p:cxnSp>
        <p:nvCxnSpPr>
          <p:cNvPr id="19" name="Gerader Verbinder 18"/>
          <p:cNvCxnSpPr>
            <a:stCxn id="17" idx="3"/>
            <a:endCxn id="10" idx="2"/>
          </p:cNvCxnSpPr>
          <p:nvPr/>
        </p:nvCxnSpPr>
        <p:spPr>
          <a:xfrm>
            <a:off x="3429056" y="3758042"/>
            <a:ext cx="2101433" cy="0"/>
          </a:xfrm>
          <a:prstGeom prst="line">
            <a:avLst/>
          </a:prstGeom>
          <a:ln w="31750" cmpd="sng">
            <a:solidFill>
              <a:schemeClr val="tx2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9017141" y="4075123"/>
            <a:ext cx="2743059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container</a:t>
            </a:r>
            <a:r>
              <a:rPr lang="de-DE" dirty="0" smtClean="0"/>
              <a:t> </a:t>
            </a:r>
            <a:r>
              <a:rPr lang="de-DE" dirty="0" err="1" smtClean="0"/>
              <a:t>scheduling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auto-</a:t>
            </a:r>
            <a:r>
              <a:rPr lang="de-DE" dirty="0" err="1" smtClean="0"/>
              <a:t>scaling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auto-</a:t>
            </a:r>
            <a:r>
              <a:rPr lang="de-DE" dirty="0" err="1" smtClean="0"/>
              <a:t>healing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storage</a:t>
            </a:r>
            <a:r>
              <a:rPr lang="de-DE" dirty="0" smtClean="0"/>
              <a:t> </a:t>
            </a:r>
            <a:r>
              <a:rPr lang="de-DE" dirty="0" err="1" smtClean="0"/>
              <a:t>orchestration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network</a:t>
            </a:r>
            <a:r>
              <a:rPr lang="de-DE" dirty="0" smtClean="0"/>
              <a:t> </a:t>
            </a:r>
            <a:r>
              <a:rPr lang="de-DE" dirty="0" err="1" smtClean="0"/>
              <a:t>orchestration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deployment</a:t>
            </a:r>
            <a:r>
              <a:rPr lang="de-DE" dirty="0" smtClean="0"/>
              <a:t> </a:t>
            </a:r>
            <a:r>
              <a:rPr lang="de-DE" dirty="0" err="1" smtClean="0"/>
              <a:t>workflows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container</a:t>
            </a:r>
            <a:r>
              <a:rPr lang="de-DE" dirty="0" smtClean="0"/>
              <a:t> </a:t>
            </a:r>
            <a:r>
              <a:rPr lang="de-DE" dirty="0" err="1" smtClean="0"/>
              <a:t>logistics</a:t>
            </a:r>
            <a:endParaRPr lang="de-DE" dirty="0"/>
          </a:p>
        </p:txBody>
      </p:sp>
      <p:cxnSp>
        <p:nvCxnSpPr>
          <p:cNvPr id="23" name="Gerader Verbinder 22"/>
          <p:cNvCxnSpPr>
            <a:stCxn id="6" idx="3"/>
            <a:endCxn id="22" idx="1"/>
          </p:cNvCxnSpPr>
          <p:nvPr/>
        </p:nvCxnSpPr>
        <p:spPr>
          <a:xfrm>
            <a:off x="7520783" y="4734883"/>
            <a:ext cx="1496358" cy="355903"/>
          </a:xfrm>
          <a:prstGeom prst="line">
            <a:avLst/>
          </a:prstGeom>
          <a:ln w="31750" cmpd="sng">
            <a:solidFill>
              <a:schemeClr val="tx2"/>
            </a:solidFill>
            <a:prstDash val="dash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11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0" grpId="0" animBg="1"/>
      <p:bldP spid="12" grpId="0" animBg="1"/>
      <p:bldP spid="15" grpId="0" animBg="1"/>
      <p:bldP spid="16" grpId="0"/>
      <p:bldP spid="17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Marathon Cluster </a:t>
            </a:r>
            <a:r>
              <a:rPr lang="de-DE" dirty="0" err="1" smtClean="0"/>
              <a:t>Orchestrator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15</a:t>
            </a:fld>
            <a:endParaRPr lang="de-DE"/>
          </a:p>
        </p:txBody>
      </p:sp>
      <p:pic>
        <p:nvPicPr>
          <p:cNvPr id="5" name="Picture 2" descr="https://s3.amazonaws.com/media-p.slid.es/uploads/abishekbhat/images/331941/docker_executor_revised_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657" y="1180505"/>
            <a:ext cx="6668082" cy="5001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27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Docker </a:t>
            </a:r>
            <a:r>
              <a:rPr lang="de-DE" dirty="0" err="1" smtClean="0"/>
              <a:t>Compose</a:t>
            </a:r>
            <a:r>
              <a:rPr lang="de-DE" dirty="0" smtClean="0"/>
              <a:t> </a:t>
            </a:r>
            <a:r>
              <a:rPr lang="de-DE" dirty="0" err="1" smtClean="0"/>
              <a:t>Blueprint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16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76454" y="1339531"/>
            <a:ext cx="1221618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latin typeface="Source Code Pro" panose="020B0509030403020204" pitchFamily="49" charset="0"/>
              </a:rPr>
              <a:t>consul</a:t>
            </a:r>
            <a:r>
              <a:rPr lang="de-DE" b="1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image</a:t>
            </a:r>
            <a:r>
              <a:rPr lang="de-DE" dirty="0">
                <a:latin typeface="Source Code Pro" panose="020B0509030403020204" pitchFamily="49" charset="0"/>
              </a:rPr>
              <a:t>: </a:t>
            </a:r>
            <a:r>
              <a:rPr lang="de-DE" dirty="0" err="1">
                <a:latin typeface="Source Code Pro" panose="020B0509030403020204" pitchFamily="49" charset="0"/>
              </a:rPr>
              <a:t>gliderlabs</a:t>
            </a:r>
            <a:r>
              <a:rPr lang="de-DE" dirty="0">
                <a:latin typeface="Source Code Pro" panose="020B0509030403020204" pitchFamily="49" charset="0"/>
              </a:rPr>
              <a:t>/consul-server:0.6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command</a:t>
            </a:r>
            <a:r>
              <a:rPr lang="de-DE" dirty="0">
                <a:latin typeface="Source Code Pro" panose="020B0509030403020204" pitchFamily="49" charset="0"/>
              </a:rPr>
              <a:t>: "-</a:t>
            </a:r>
            <a:r>
              <a:rPr lang="de-DE" dirty="0" err="1">
                <a:latin typeface="Source Code Pro" panose="020B0509030403020204" pitchFamily="49" charset="0"/>
              </a:rPr>
              <a:t>data</a:t>
            </a:r>
            <a:r>
              <a:rPr lang="de-DE" dirty="0">
                <a:latin typeface="Source Code Pro" panose="020B0509030403020204" pitchFamily="49" charset="0"/>
              </a:rPr>
              <a:t>-dir /</a:t>
            </a:r>
            <a:r>
              <a:rPr lang="de-DE" dirty="0" err="1">
                <a:latin typeface="Source Code Pro" panose="020B0509030403020204" pitchFamily="49" charset="0"/>
              </a:rPr>
              <a:t>tmp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r>
              <a:rPr lang="de-DE" dirty="0">
                <a:latin typeface="Source Code Pro" panose="020B0509030403020204" pitchFamily="49" charset="0"/>
              </a:rPr>
              <a:t> -bootstrap-</a:t>
            </a:r>
            <a:r>
              <a:rPr lang="de-DE" dirty="0" err="1">
                <a:latin typeface="Source Code Pro" panose="020B0509030403020204" pitchFamily="49" charset="0"/>
              </a:rPr>
              <a:t>expect</a:t>
            </a:r>
            <a:r>
              <a:rPr lang="de-DE" dirty="0">
                <a:latin typeface="Source Code Pro" panose="020B0509030403020204" pitchFamily="49" charset="0"/>
              </a:rPr>
              <a:t> 1 -server -</a:t>
            </a:r>
            <a:r>
              <a:rPr lang="de-DE" dirty="0" err="1">
                <a:latin typeface="Source Code Pro" panose="020B0509030403020204" pitchFamily="49" charset="0"/>
              </a:rPr>
              <a:t>ui</a:t>
            </a:r>
            <a:r>
              <a:rPr lang="de-DE" dirty="0">
                <a:latin typeface="Source Code Pro" panose="020B0509030403020204" pitchFamily="49" charset="0"/>
              </a:rPr>
              <a:t> -</a:t>
            </a:r>
            <a:r>
              <a:rPr lang="de-DE" dirty="0" err="1">
                <a:latin typeface="Source Code Pro" panose="020B0509030403020204" pitchFamily="49" charset="0"/>
              </a:rPr>
              <a:t>node</a:t>
            </a:r>
            <a:r>
              <a:rPr lang="de-DE" dirty="0">
                <a:latin typeface="Source Code Pro" panose="020B0509030403020204" pitchFamily="49" charset="0"/>
              </a:rPr>
              <a:t>=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r>
              <a:rPr lang="de-DE" dirty="0">
                <a:latin typeface="Source Code Pro" panose="020B0509030403020204" pitchFamily="49" charset="0"/>
              </a:rPr>
              <a:t>-server"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environment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GOMAXPROCS=10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ports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"8300:8300"     #</a:t>
            </a:r>
            <a:r>
              <a:rPr lang="de-DE" dirty="0" err="1">
                <a:latin typeface="Source Code Pro" panose="020B0509030403020204" pitchFamily="49" charset="0"/>
              </a:rPr>
              <a:t>server</a:t>
            </a:r>
            <a:r>
              <a:rPr lang="de-DE" dirty="0">
                <a:latin typeface="Source Code Pro" panose="020B0509030403020204" pitchFamily="49" charset="0"/>
              </a:rPr>
              <a:t> - Server RPC </a:t>
            </a:r>
            <a:r>
              <a:rPr lang="de-DE" dirty="0" err="1">
                <a:latin typeface="Source Code Pro" panose="020B0509030403020204" pitchFamily="49" charset="0"/>
              </a:rPr>
              <a:t>address</a:t>
            </a:r>
            <a:r>
              <a:rPr lang="de-DE" dirty="0">
                <a:latin typeface="Source Code Pro" panose="020B0509030403020204" pitchFamily="49" charset="0"/>
              </a:rPr>
              <a:t>. Default 8300.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"8500:8500"     #http - The HTTP API, -1 </a:t>
            </a:r>
            <a:r>
              <a:rPr lang="de-DE" dirty="0" err="1">
                <a:latin typeface="Source Code Pro" panose="020B0509030403020204" pitchFamily="49" charset="0"/>
              </a:rPr>
              <a:t>to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disable</a:t>
            </a:r>
            <a:r>
              <a:rPr lang="de-DE" dirty="0">
                <a:latin typeface="Source Code Pro" panose="020B0509030403020204" pitchFamily="49" charset="0"/>
              </a:rPr>
              <a:t>. Default 8500.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"8600:8600/</a:t>
            </a:r>
            <a:r>
              <a:rPr lang="de-DE" dirty="0" err="1">
                <a:latin typeface="Source Code Pro" panose="020B0509030403020204" pitchFamily="49" charset="0"/>
              </a:rPr>
              <a:t>udp</a:t>
            </a:r>
            <a:r>
              <a:rPr lang="de-DE" dirty="0">
                <a:latin typeface="Source Code Pro" panose="020B0509030403020204" pitchFamily="49" charset="0"/>
              </a:rPr>
              <a:t>" #</a:t>
            </a:r>
            <a:r>
              <a:rPr lang="de-DE" dirty="0" err="1">
                <a:latin typeface="Source Code Pro" panose="020B0509030403020204" pitchFamily="49" charset="0"/>
              </a:rPr>
              <a:t>dns</a:t>
            </a:r>
            <a:r>
              <a:rPr lang="de-DE" dirty="0">
                <a:latin typeface="Source Code Pro" panose="020B0509030403020204" pitchFamily="49" charset="0"/>
              </a:rPr>
              <a:t> - The DNS </a:t>
            </a:r>
            <a:r>
              <a:rPr lang="de-DE" dirty="0" err="1">
                <a:latin typeface="Source Code Pro" panose="020B0509030403020204" pitchFamily="49" charset="0"/>
              </a:rPr>
              <a:t>server</a:t>
            </a:r>
            <a:r>
              <a:rPr lang="de-DE" dirty="0">
                <a:latin typeface="Source Code Pro" panose="020B0509030403020204" pitchFamily="49" charset="0"/>
              </a:rPr>
              <a:t>, -1 </a:t>
            </a:r>
            <a:r>
              <a:rPr lang="de-DE" dirty="0" err="1">
                <a:latin typeface="Source Code Pro" panose="020B0509030403020204" pitchFamily="49" charset="0"/>
              </a:rPr>
              <a:t>to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disable</a:t>
            </a:r>
            <a:r>
              <a:rPr lang="de-DE" dirty="0">
                <a:latin typeface="Source Code Pro" panose="020B0509030403020204" pitchFamily="49" charset="0"/>
              </a:rPr>
              <a:t>. Default 8600.</a:t>
            </a:r>
          </a:p>
          <a:p>
            <a:endParaRPr lang="de-DE" dirty="0">
              <a:latin typeface="Source Code Pro" panose="020B0509030403020204" pitchFamily="49" charset="0"/>
            </a:endParaRPr>
          </a:p>
          <a:p>
            <a:r>
              <a:rPr lang="de-DE" b="1" dirty="0" err="1">
                <a:latin typeface="Source Code Pro" panose="020B0509030403020204" pitchFamily="49" charset="0"/>
              </a:rPr>
              <a:t>zwitscher-chuck</a:t>
            </a:r>
            <a:r>
              <a:rPr lang="de-DE" b="1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build</a:t>
            </a:r>
            <a:r>
              <a:rPr lang="de-DE" dirty="0">
                <a:latin typeface="Source Code Pro" panose="020B0509030403020204" pitchFamily="49" charset="0"/>
              </a:rPr>
              <a:t>: ../../</a:t>
            </a:r>
            <a:r>
              <a:rPr lang="de-DE" dirty="0" err="1">
                <a:latin typeface="Source Code Pro" panose="020B0509030403020204" pitchFamily="49" charset="0"/>
              </a:rPr>
              <a:t>services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zwitscher-app-chuck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ports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"12340:12340"   #</a:t>
            </a:r>
            <a:r>
              <a:rPr lang="de-DE" dirty="0" err="1">
                <a:latin typeface="Source Code Pro" panose="020B0509030403020204" pitchFamily="49" charset="0"/>
              </a:rPr>
              <a:t>chuck</a:t>
            </a:r>
            <a:r>
              <a:rPr lang="de-DE" dirty="0">
                <a:latin typeface="Source Code Pro" panose="020B0509030403020204" pitchFamily="49" charset="0"/>
              </a:rPr>
              <a:t> REST </a:t>
            </a:r>
            <a:r>
              <a:rPr lang="de-DE" dirty="0" err="1">
                <a:latin typeface="Source Code Pro" panose="020B0509030403020204" pitchFamily="49" charset="0"/>
              </a:rPr>
              <a:t>service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  links: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endParaRPr lang="de-DE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85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 </a:t>
            </a:r>
            <a:r>
              <a:rPr lang="de-DE" dirty="0" err="1" smtClean="0"/>
              <a:t>equivalent</a:t>
            </a:r>
            <a:r>
              <a:rPr lang="de-DE" dirty="0" smtClean="0"/>
              <a:t> Marathon </a:t>
            </a:r>
            <a:r>
              <a:rPr lang="de-DE" dirty="0" err="1" smtClean="0"/>
              <a:t>Blueprint</a:t>
            </a:r>
            <a:r>
              <a:rPr lang="de-DE" dirty="0" smtClean="0"/>
              <a:t>: The </a:t>
            </a:r>
            <a:r>
              <a:rPr lang="de-DE" dirty="0" err="1" smtClean="0"/>
              <a:t>Microservice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17</a:t>
            </a:fld>
            <a:endParaRPr lang="de-DE"/>
          </a:p>
        </p:txBody>
      </p:sp>
      <p:sp>
        <p:nvSpPr>
          <p:cNvPr id="4" name="Rectangle 3"/>
          <p:cNvSpPr/>
          <p:nvPr/>
        </p:nvSpPr>
        <p:spPr>
          <a:xfrm>
            <a:off x="389467" y="841850"/>
            <a:ext cx="6717185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1400" dirty="0" smtClean="0"/>
              <a:t>{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id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zwitscher-chuck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cpus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mem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256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disk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instances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container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docker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adersberger</a:t>
            </a:r>
            <a:r>
              <a:rPr lang="mr-IN" sz="1400" b="1" dirty="0">
                <a:solidFill>
                  <a:srgbClr val="008000"/>
                </a:solidFill>
              </a:rPr>
              <a:t>/zwitscher-app-chuck:1.0.0-SNAPSHOT"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forcePullImage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 err="1">
                <a:solidFill>
                  <a:srgbClr val="000080"/>
                </a:solidFill>
              </a:rPr>
              <a:t>true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network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"HOST"</a:t>
            </a:r>
            <a:br>
              <a:rPr lang="mr-IN" sz="1400" b="1" dirty="0">
                <a:solidFill>
                  <a:srgbClr val="008000"/>
                </a:solidFill>
              </a:rPr>
            </a:br>
            <a:r>
              <a:rPr lang="mr-IN" sz="1400" b="1" dirty="0">
                <a:solidFill>
                  <a:srgbClr val="008000"/>
                </a:solidFill>
              </a:rPr>
              <a:t>    </a:t>
            </a:r>
            <a:r>
              <a:rPr lang="mr-IN" sz="1400" dirty="0"/>
              <a:t>}</a:t>
            </a:r>
            <a:br>
              <a:rPr lang="mr-IN" sz="1400" dirty="0"/>
            </a:br>
            <a:r>
              <a:rPr lang="mr-IN" sz="1400" dirty="0"/>
              <a:t>  },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r>
              <a:rPr lang="mr-IN" sz="1400" dirty="0">
                <a:solidFill>
                  <a:srgbClr val="0000FF"/>
                </a:solidFill>
              </a:rPr>
              <a:t>12340</a:t>
            </a:r>
            <a:r>
              <a:rPr lang="mr-IN" sz="1400" dirty="0" smtClean="0"/>
              <a:t>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env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"PORT"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"12340"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"CONSUL"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"consul.marathon.mesos:8500"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"CONFIG_ENV" 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 smtClean="0">
                <a:solidFill>
                  <a:srgbClr val="008000"/>
                </a:solidFill>
              </a:rPr>
              <a:t>zwitscher</a:t>
            </a:r>
            <a:r>
              <a:rPr lang="mr-IN" sz="1400" b="1" dirty="0" smtClean="0">
                <a:solidFill>
                  <a:srgbClr val="008000"/>
                </a:solidFill>
              </a:rPr>
              <a:t>“</a:t>
            </a:r>
            <a:r>
              <a:rPr lang="de-DE" sz="1400" b="1" dirty="0" smtClean="0">
                <a:solidFill>
                  <a:srgbClr val="008000"/>
                </a:solidFill>
              </a:rPr>
              <a:t> </a:t>
            </a:r>
            <a:r>
              <a:rPr lang="mr-IN" sz="1400" dirty="0" smtClean="0"/>
              <a:t>},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args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 smtClean="0"/>
              <a:t>[</a:t>
            </a:r>
            <a:r>
              <a:rPr lang="mr-IN" sz="1400" b="1" dirty="0" smtClean="0">
                <a:solidFill>
                  <a:srgbClr val="008000"/>
                </a:solidFill>
              </a:rPr>
              <a:t>"-</a:t>
            </a:r>
            <a:r>
              <a:rPr lang="mr-IN" sz="1400" b="1" dirty="0">
                <a:solidFill>
                  <a:srgbClr val="008000"/>
                </a:solidFill>
              </a:rPr>
              <a:t>Xmx256m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healthChecks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br>
              <a:rPr lang="mr-IN" sz="1400" dirty="0"/>
            </a:br>
            <a:r>
              <a:rPr lang="mr-IN" sz="1400" dirty="0"/>
              <a:t>   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protocol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"HTTP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12340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path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"/</a:t>
            </a:r>
            <a:r>
              <a:rPr lang="mr-IN" sz="1400" b="1" dirty="0" err="1">
                <a:solidFill>
                  <a:srgbClr val="008000"/>
                </a:solidFill>
              </a:rPr>
              <a:t>metrics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ping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intervalSeconds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timeoutSeconds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maxConsecutiveFailures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3</a:t>
            </a:r>
            <a:br>
              <a:rPr lang="mr-IN" sz="1400" dirty="0">
                <a:solidFill>
                  <a:srgbClr val="0000FF"/>
                </a:solidFill>
              </a:rPr>
            </a:br>
            <a:r>
              <a:rPr lang="mr-IN" sz="1400" dirty="0">
                <a:solidFill>
                  <a:srgbClr val="0000FF"/>
                </a:solidFill>
              </a:rPr>
              <a:t> </a:t>
            </a:r>
            <a:r>
              <a:rPr lang="de-DE" sz="1400" dirty="0" smtClean="0">
                <a:solidFill>
                  <a:srgbClr val="0000FF"/>
                </a:solidFill>
              </a:rPr>
              <a:t>      </a:t>
            </a:r>
            <a:r>
              <a:rPr lang="mr-IN" sz="1400" dirty="0" smtClean="0"/>
              <a:t>}],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constraints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[[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hostname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 </a:t>
            </a:r>
            <a:r>
              <a:rPr lang="mr-IN" sz="1400" b="1" dirty="0">
                <a:solidFill>
                  <a:srgbClr val="008000"/>
                </a:solidFill>
              </a:rPr>
              <a:t>"UNIQUE"</a:t>
            </a:r>
            <a:r>
              <a:rPr lang="mr-IN" sz="1400" dirty="0"/>
              <a:t>]]</a:t>
            </a:r>
            <a:br>
              <a:rPr lang="mr-IN" sz="1400" dirty="0"/>
            </a:br>
            <a:r>
              <a:rPr lang="mr-IN" sz="1400" dirty="0"/>
              <a:t>}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6487112" y="825808"/>
            <a:ext cx="555632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Application ID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Required resources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Number of application instances (can also be scaled afterwards)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The Docker image to instantiate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The Docker networking mode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477462" y="2988265"/>
            <a:ext cx="485581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The ports to be exported (also port mapping supported)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Environment variables e.g. endpoint names</a:t>
            </a:r>
            <a:r>
              <a:rPr lang="en-US" sz="1400" dirty="0"/>
              <a:t/>
            </a:r>
            <a:br>
              <a:rPr lang="en-US" sz="1400" dirty="0"/>
            </a:b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Container startup arguments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503154" y="4389302"/>
            <a:ext cx="223490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Health checks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  <a:p>
            <a:pPr marL="285750" indent="-285750">
              <a:buFont typeface="Wingdings" charset="2"/>
              <a:buChar char="§"/>
            </a:pPr>
            <a:endParaRPr lang="en-US" sz="1400" dirty="0" smtClean="0"/>
          </a:p>
          <a:p>
            <a:pPr marL="285750" indent="-285750">
              <a:buFont typeface="Wingdings" charset="2"/>
              <a:buChar char="§"/>
            </a:pPr>
            <a:r>
              <a:rPr lang="en-US" sz="1400" dirty="0" smtClean="0"/>
              <a:t>Placement constraints</a:t>
            </a:r>
          </a:p>
          <a:p>
            <a:pPr marL="285750" indent="-285750">
              <a:buFont typeface="Wingdings" charset="2"/>
              <a:buChar char="§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2869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 </a:t>
            </a:r>
            <a:r>
              <a:rPr lang="de-DE" dirty="0" err="1" smtClean="0"/>
              <a:t>equivalent</a:t>
            </a:r>
            <a:r>
              <a:rPr lang="de-DE" dirty="0" smtClean="0"/>
              <a:t> Marathon </a:t>
            </a:r>
            <a:r>
              <a:rPr lang="de-DE" dirty="0" err="1" smtClean="0"/>
              <a:t>Blueprint</a:t>
            </a:r>
            <a:r>
              <a:rPr lang="de-DE" dirty="0" smtClean="0"/>
              <a:t>: </a:t>
            </a:r>
            <a:r>
              <a:rPr lang="de-DE" dirty="0" err="1" smtClean="0"/>
              <a:t>Consul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18</a:t>
            </a:fld>
            <a:endParaRPr lang="de-DE"/>
          </a:p>
        </p:txBody>
      </p:sp>
      <p:sp>
        <p:nvSpPr>
          <p:cNvPr id="5" name="Rectangle 4"/>
          <p:cNvSpPr/>
          <p:nvPr/>
        </p:nvSpPr>
        <p:spPr>
          <a:xfrm>
            <a:off x="389468" y="1092147"/>
            <a:ext cx="713427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1400" dirty="0" smtClean="0"/>
              <a:t>{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id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consul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cpus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mem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256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disk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instances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cmd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"/</a:t>
            </a:r>
            <a:r>
              <a:rPr lang="mr-IN" sz="1400" b="1" dirty="0" err="1">
                <a:solidFill>
                  <a:srgbClr val="008000"/>
                </a:solidFill>
              </a:rPr>
              <a:t>bin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consul</a:t>
            </a:r>
            <a:r>
              <a:rPr lang="mr-IN" sz="1400" b="1" dirty="0">
                <a:solidFill>
                  <a:srgbClr val="008000"/>
                </a:solidFill>
              </a:rPr>
              <a:t> </a:t>
            </a:r>
            <a:r>
              <a:rPr lang="mr-IN" sz="1400" b="1" dirty="0" err="1">
                <a:solidFill>
                  <a:srgbClr val="008000"/>
                </a:solidFill>
              </a:rPr>
              <a:t>agent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server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ui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advertise</a:t>
            </a:r>
            <a:r>
              <a:rPr lang="mr-IN" sz="1400" b="1" dirty="0">
                <a:solidFill>
                  <a:srgbClr val="008000"/>
                </a:solidFill>
              </a:rPr>
              <a:t>=$HOST -</a:t>
            </a:r>
            <a:r>
              <a:rPr lang="mr-IN" sz="1400" b="1" dirty="0" err="1">
                <a:solidFill>
                  <a:srgbClr val="008000"/>
                </a:solidFill>
              </a:rPr>
              <a:t>config-dir</a:t>
            </a:r>
            <a:r>
              <a:rPr lang="mr-IN" sz="1400" b="1" dirty="0">
                <a:solidFill>
                  <a:srgbClr val="008000"/>
                </a:solidFill>
              </a:rPr>
              <a:t>=/</a:t>
            </a:r>
            <a:r>
              <a:rPr lang="mr-IN" sz="1400" b="1" dirty="0" err="1">
                <a:solidFill>
                  <a:srgbClr val="008000"/>
                </a:solidFill>
              </a:rPr>
              <a:t>config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data-dir</a:t>
            </a:r>
            <a:r>
              <a:rPr lang="mr-IN" sz="1400" b="1" dirty="0">
                <a:solidFill>
                  <a:srgbClr val="008000"/>
                </a:solidFill>
              </a:rPr>
              <a:t>=/</a:t>
            </a:r>
            <a:r>
              <a:rPr lang="mr-IN" sz="1400" b="1" dirty="0" err="1">
                <a:solidFill>
                  <a:srgbClr val="008000"/>
                </a:solidFill>
              </a:rPr>
              <a:t>tmp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consul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bootstrap-expect</a:t>
            </a:r>
            <a:r>
              <a:rPr lang="mr-IN" sz="1400" b="1" dirty="0">
                <a:solidFill>
                  <a:srgbClr val="008000"/>
                </a:solidFill>
              </a:rPr>
              <a:t>=1 -</a:t>
            </a:r>
            <a:r>
              <a:rPr lang="mr-IN" sz="1400" b="1" dirty="0" err="1">
                <a:solidFill>
                  <a:srgbClr val="008000"/>
                </a:solidFill>
              </a:rPr>
              <a:t>node</a:t>
            </a:r>
            <a:r>
              <a:rPr lang="mr-IN" sz="1400" b="1" dirty="0">
                <a:solidFill>
                  <a:srgbClr val="008000"/>
                </a:solidFill>
              </a:rPr>
              <a:t>=</a:t>
            </a:r>
            <a:r>
              <a:rPr lang="mr-IN" sz="1400" b="1" dirty="0" err="1">
                <a:solidFill>
                  <a:srgbClr val="008000"/>
                </a:solidFill>
              </a:rPr>
              <a:t>consul-server</a:t>
            </a:r>
            <a:r>
              <a:rPr lang="mr-IN" sz="1400" b="1" dirty="0">
                <a:solidFill>
                  <a:srgbClr val="008000"/>
                </a:solidFill>
              </a:rPr>
              <a:t> -</a:t>
            </a:r>
            <a:r>
              <a:rPr lang="mr-IN" sz="1400" b="1" dirty="0" err="1">
                <a:solidFill>
                  <a:srgbClr val="008000"/>
                </a:solidFill>
              </a:rPr>
              <a:t>client</a:t>
            </a:r>
            <a:r>
              <a:rPr lang="mr-IN" sz="1400" b="1" dirty="0">
                <a:solidFill>
                  <a:srgbClr val="008000"/>
                </a:solidFill>
              </a:rPr>
              <a:t>=0.0.0.0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container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docker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b="1" dirty="0" err="1">
                <a:solidFill>
                  <a:srgbClr val="008000"/>
                </a:solidFill>
              </a:rPr>
              <a:t>gliderlabs</a:t>
            </a:r>
            <a:r>
              <a:rPr lang="mr-IN" sz="1400" b="1" dirty="0">
                <a:solidFill>
                  <a:srgbClr val="008000"/>
                </a:solidFill>
              </a:rPr>
              <a:t>/consul-server:0.6"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forcePullImage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 err="1">
                <a:solidFill>
                  <a:srgbClr val="000080"/>
                </a:solidFill>
              </a:rPr>
              <a:t>true</a:t>
            </a:r>
            <a:r>
              <a:rPr lang="mr-IN" sz="1400" dirty="0" smtClean="0"/>
              <a:t>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network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"HOST"</a:t>
            </a:r>
            <a:br>
              <a:rPr lang="mr-IN" sz="1400" b="1" dirty="0">
                <a:solidFill>
                  <a:srgbClr val="008000"/>
                </a:solidFill>
              </a:rPr>
            </a:br>
            <a:r>
              <a:rPr lang="mr-IN" sz="1400" b="1" dirty="0">
                <a:solidFill>
                  <a:srgbClr val="008000"/>
                </a:solidFill>
              </a:rPr>
              <a:t>    </a:t>
            </a:r>
            <a:r>
              <a:rPr lang="mr-IN" sz="1400" dirty="0"/>
              <a:t>}</a:t>
            </a:r>
            <a:br>
              <a:rPr lang="mr-IN" sz="1400" dirty="0"/>
            </a:br>
            <a:r>
              <a:rPr lang="mr-IN" sz="1400" dirty="0"/>
              <a:t>  },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r>
              <a:rPr lang="mr-IN" sz="1400" dirty="0">
                <a:solidFill>
                  <a:srgbClr val="0000FF"/>
                </a:solidFill>
              </a:rPr>
              <a:t>8300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8301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8302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8400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8500</a:t>
            </a:r>
            <a:r>
              <a:rPr lang="mr-IN" sz="1400" dirty="0"/>
              <a:t>, </a:t>
            </a:r>
            <a:r>
              <a:rPr lang="mr-IN" sz="1400" dirty="0">
                <a:solidFill>
                  <a:srgbClr val="0000FF"/>
                </a:solidFill>
              </a:rPr>
              <a:t>8600</a:t>
            </a:r>
            <a:r>
              <a:rPr lang="mr-IN" sz="1400" dirty="0" smtClean="0"/>
              <a:t>],</a:t>
            </a:r>
            <a:r>
              <a:rPr lang="mr-IN" sz="1400" dirty="0"/>
              <a:t/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env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{</a:t>
            </a:r>
            <a:br>
              <a:rPr lang="mr-IN" sz="1400" dirty="0"/>
            </a:br>
            <a:r>
              <a:rPr lang="mr-IN" sz="1400" dirty="0"/>
              <a:t>    </a:t>
            </a:r>
            <a:r>
              <a:rPr lang="mr-IN" sz="1400" b="1" dirty="0">
                <a:solidFill>
                  <a:srgbClr val="660E7A"/>
                </a:solidFill>
              </a:rPr>
              <a:t>"GOMAXPROCS"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"10"</a:t>
            </a:r>
            <a:br>
              <a:rPr lang="mr-IN" sz="1400" b="1" dirty="0">
                <a:solidFill>
                  <a:srgbClr val="008000"/>
                </a:solidFill>
              </a:rPr>
            </a:br>
            <a:r>
              <a:rPr lang="mr-IN" sz="1400" b="1" dirty="0">
                <a:solidFill>
                  <a:srgbClr val="008000"/>
                </a:solidFill>
              </a:rPr>
              <a:t>  </a:t>
            </a:r>
            <a:r>
              <a:rPr lang="mr-IN" sz="1400" dirty="0"/>
              <a:t>},</a:t>
            </a:r>
            <a:br>
              <a:rPr lang="mr-IN" sz="1400" dirty="0"/>
            </a:br>
            <a:r>
              <a:rPr lang="mr-IN" sz="1400" dirty="0"/>
              <a:t>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healthChecks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[</a:t>
            </a:r>
            <a:br>
              <a:rPr lang="mr-IN" sz="1400" dirty="0"/>
            </a:br>
            <a:r>
              <a:rPr lang="mr-IN" sz="1400" dirty="0"/>
              <a:t>    {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protocol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"HTTP</a:t>
            </a:r>
            <a:r>
              <a:rPr lang="mr-IN" sz="1400" b="1" dirty="0" smtClean="0">
                <a:solidFill>
                  <a:srgbClr val="008000"/>
                </a:solidFill>
              </a:rPr>
              <a:t>"</a:t>
            </a:r>
            <a:r>
              <a:rPr lang="mr-IN" sz="1400" dirty="0" smtClean="0"/>
              <a:t>,</a:t>
            </a:r>
            <a:r>
              <a:rPr lang="de-DE" sz="1400" dirty="0"/>
              <a:t> </a:t>
            </a:r>
            <a:r>
              <a:rPr lang="mr-IN" sz="1400" b="1" dirty="0" smtClean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port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8500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path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b="1" dirty="0">
                <a:solidFill>
                  <a:srgbClr val="008000"/>
                </a:solidFill>
              </a:rPr>
              <a:t>"/v1/</a:t>
            </a:r>
            <a:r>
              <a:rPr lang="mr-IN" sz="1400" b="1" dirty="0" err="1">
                <a:solidFill>
                  <a:srgbClr val="008000"/>
                </a:solidFill>
              </a:rPr>
              <a:t>status</a:t>
            </a:r>
            <a:r>
              <a:rPr lang="mr-IN" sz="1400" b="1" dirty="0">
                <a:solidFill>
                  <a:srgbClr val="008000"/>
                </a:solidFill>
              </a:rPr>
              <a:t>/</a:t>
            </a:r>
            <a:r>
              <a:rPr lang="mr-IN" sz="1400" b="1" dirty="0" err="1">
                <a:solidFill>
                  <a:srgbClr val="008000"/>
                </a:solidFill>
              </a:rPr>
              <a:t>leader</a:t>
            </a:r>
            <a:r>
              <a:rPr lang="mr-IN" sz="1400" b="1" dirty="0">
                <a:solidFill>
                  <a:srgbClr val="008000"/>
                </a:solidFill>
              </a:rPr>
              <a:t>"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intervalSeconds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timeoutSeconds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10</a:t>
            </a:r>
            <a:r>
              <a:rPr lang="mr-IN" sz="1400" dirty="0"/>
              <a:t>,</a:t>
            </a:r>
            <a:br>
              <a:rPr lang="mr-IN" sz="1400" dirty="0"/>
            </a:br>
            <a:r>
              <a:rPr lang="mr-IN" sz="1400" dirty="0"/>
              <a:t>      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b="1" dirty="0" err="1">
                <a:solidFill>
                  <a:srgbClr val="660E7A"/>
                </a:solidFill>
              </a:rPr>
              <a:t>maxConsecutiveFailures</a:t>
            </a:r>
            <a:r>
              <a:rPr lang="mr-IN" sz="1400" b="1" dirty="0">
                <a:solidFill>
                  <a:srgbClr val="660E7A"/>
                </a:solidFill>
              </a:rPr>
              <a:t>"</a:t>
            </a:r>
            <a:r>
              <a:rPr lang="mr-IN" sz="1400" dirty="0"/>
              <a:t>: </a:t>
            </a:r>
            <a:r>
              <a:rPr lang="mr-IN" sz="1400" dirty="0">
                <a:solidFill>
                  <a:srgbClr val="0000FF"/>
                </a:solidFill>
              </a:rPr>
              <a:t>3</a:t>
            </a:r>
            <a:br>
              <a:rPr lang="mr-IN" sz="1400" dirty="0">
                <a:solidFill>
                  <a:srgbClr val="0000FF"/>
                </a:solidFill>
              </a:rPr>
            </a:br>
            <a:r>
              <a:rPr lang="mr-IN" sz="1400" dirty="0">
                <a:solidFill>
                  <a:srgbClr val="0000FF"/>
                </a:solidFill>
              </a:rPr>
              <a:t>    </a:t>
            </a:r>
            <a:r>
              <a:rPr lang="mr-IN" sz="1400" dirty="0" smtClean="0"/>
              <a:t>}]}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8146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19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Orchestration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7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12192000" cy="69084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3" name="Rounded Rectangle 22"/>
          <p:cNvSpPr/>
          <p:nvPr/>
        </p:nvSpPr>
        <p:spPr>
          <a:xfrm>
            <a:off x="2822750" y="515212"/>
            <a:ext cx="6060558" cy="567141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7" name="TextBox 26"/>
          <p:cNvSpPr txBox="1"/>
          <p:nvPr/>
        </p:nvSpPr>
        <p:spPr>
          <a:xfrm>
            <a:off x="3333491" y="515212"/>
            <a:ext cx="2664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(4) </a:t>
            </a:r>
            <a:r>
              <a:rPr lang="en-US" sz="2400" b="1" dirty="0" smtClean="0"/>
              <a:t>Orchestration</a:t>
            </a:r>
            <a:endParaRPr lang="en-US" sz="24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grpSp>
        <p:nvGrpSpPr>
          <p:cNvPr id="31" name="Group 30"/>
          <p:cNvGrpSpPr/>
          <p:nvPr/>
        </p:nvGrpSpPr>
        <p:grpSpPr>
          <a:xfrm>
            <a:off x="3007604" y="1936812"/>
            <a:ext cx="5741582" cy="4125433"/>
            <a:chOff x="2913321" y="1733517"/>
            <a:chExt cx="5741582" cy="4125433"/>
          </a:xfrm>
        </p:grpSpPr>
        <p:sp>
          <p:nvSpPr>
            <p:cNvPr id="19" name="Rounded Rectangle 18"/>
            <p:cNvSpPr/>
            <p:nvPr/>
          </p:nvSpPr>
          <p:spPr>
            <a:xfrm>
              <a:off x="2913321" y="1733517"/>
              <a:ext cx="5741582" cy="412543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086404" y="2795031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309836" y="2997653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086404" y="3796234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309836" y="3998856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086404" y="4773438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309836" y="4976060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83476" y="1744889"/>
              <a:ext cx="25250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(3) </a:t>
              </a:r>
              <a:r>
                <a:rPr lang="en-US" sz="2400" b="1" dirty="0" smtClean="0"/>
                <a:t>Composition</a:t>
              </a:r>
              <a:endParaRPr lang="en-US" sz="2400" b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226791" y="2946152"/>
            <a:ext cx="3315783" cy="2849527"/>
            <a:chOff x="3127547" y="2766787"/>
            <a:chExt cx="3315783" cy="2849527"/>
          </a:xfrm>
        </p:grpSpPr>
        <p:sp>
          <p:nvSpPr>
            <p:cNvPr id="8" name="Rounded Rectangle 7"/>
            <p:cNvSpPr/>
            <p:nvPr/>
          </p:nvSpPr>
          <p:spPr>
            <a:xfrm>
              <a:off x="3127547" y="2766787"/>
              <a:ext cx="3315783" cy="28495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7002" t="35852" r="8967" b="38960"/>
            <a:stretch/>
          </p:blipFill>
          <p:spPr>
            <a:xfrm>
              <a:off x="3456367" y="3140067"/>
              <a:ext cx="2647536" cy="79356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302632" y="2795031"/>
              <a:ext cx="3055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(2) </a:t>
              </a:r>
              <a:r>
                <a:rPr lang="en-US" sz="2400" b="1" dirty="0" smtClean="0"/>
                <a:t>Containerization</a:t>
              </a:r>
              <a:endParaRPr lang="en-US" sz="2400" b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643945" y="4149020"/>
            <a:ext cx="2552720" cy="1531088"/>
            <a:chOff x="3558884" y="4000164"/>
            <a:chExt cx="2552720" cy="1531088"/>
          </a:xfrm>
        </p:grpSpPr>
        <p:sp>
          <p:nvSpPr>
            <p:cNvPr id="5" name="Rounded Rectangle 4"/>
            <p:cNvSpPr/>
            <p:nvPr/>
          </p:nvSpPr>
          <p:spPr>
            <a:xfrm>
              <a:off x="3570571" y="4000164"/>
              <a:ext cx="2477238" cy="15310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4366" y="4523646"/>
              <a:ext cx="2477238" cy="77856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558884" y="4013444"/>
              <a:ext cx="2529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(1) </a:t>
              </a:r>
              <a:r>
                <a:rPr lang="en-US" sz="2400" b="1" dirty="0" err="1" smtClean="0"/>
                <a:t>Microservice</a:t>
              </a:r>
              <a:endParaRPr lang="en-US" sz="2400" b="1" dirty="0"/>
            </a:p>
          </p:txBody>
        </p:sp>
      </p:grp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4"/>
          <a:srcRect l="11584" t="11844" r="10652" b="14293"/>
          <a:stretch/>
        </p:blipFill>
        <p:spPr>
          <a:xfrm>
            <a:off x="6087663" y="1190762"/>
            <a:ext cx="2340922" cy="116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1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" name="Objekt 5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1" name="think-cell Folie" r:id="rId5" imgW="648" imgH="649" progId="TCLayout.ActiveDocument.1">
                  <p:embed/>
                </p:oleObj>
              </mc:Choice>
              <mc:Fallback>
                <p:oleObj name="think-cell Folie" r:id="rId5" imgW="648" imgH="649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(</a:t>
            </a:r>
            <a:r>
              <a:rPr lang="de-DE" dirty="0" err="1" smtClean="0"/>
              <a:t>and</a:t>
            </a:r>
            <a:r>
              <a:rPr lang="de-DE" dirty="0" smtClean="0"/>
              <a:t> Marathon) Networking Modes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20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985357" y="1635397"/>
            <a:ext cx="2413000" cy="19939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01257" y="2269384"/>
            <a:ext cx="74930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Rechteck 15"/>
          <p:cNvSpPr/>
          <p:nvPr/>
        </p:nvSpPr>
        <p:spPr>
          <a:xfrm>
            <a:off x="2304109" y="2269384"/>
            <a:ext cx="79932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9" name="Textfeld 28"/>
          <p:cNvSpPr txBox="1"/>
          <p:nvPr/>
        </p:nvSpPr>
        <p:spPr>
          <a:xfrm>
            <a:off x="8092390" y="3635999"/>
            <a:ext cx="2419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 smtClean="0"/>
              <a:t>Overlay</a:t>
            </a:r>
            <a:r>
              <a:rPr lang="de-DE" dirty="0" smtClean="0"/>
              <a:t> Network / User </a:t>
            </a:r>
            <a:r>
              <a:rPr lang="de-DE" dirty="0" err="1" smtClean="0"/>
              <a:t>Defined</a:t>
            </a:r>
            <a:r>
              <a:rPr lang="de-DE" dirty="0" smtClean="0"/>
              <a:t> Network </a:t>
            </a:r>
            <a:endParaRPr lang="de-DE" dirty="0"/>
          </a:p>
        </p:txBody>
      </p:sp>
      <p:sp>
        <p:nvSpPr>
          <p:cNvPr id="24" name="Rechteck 23"/>
          <p:cNvSpPr/>
          <p:nvPr/>
        </p:nvSpPr>
        <p:spPr>
          <a:xfrm>
            <a:off x="7726208" y="1643526"/>
            <a:ext cx="3151714" cy="19939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7" name="Rechteck 26"/>
          <p:cNvSpPr/>
          <p:nvPr/>
        </p:nvSpPr>
        <p:spPr>
          <a:xfrm>
            <a:off x="7931820" y="2265389"/>
            <a:ext cx="1079202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8" name="Rechteck 27"/>
          <p:cNvSpPr/>
          <p:nvPr/>
        </p:nvSpPr>
        <p:spPr>
          <a:xfrm>
            <a:off x="9582522" y="2266978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8" name="Rechteck 57"/>
          <p:cNvSpPr/>
          <p:nvPr/>
        </p:nvSpPr>
        <p:spPr>
          <a:xfrm>
            <a:off x="4337848" y="1962323"/>
            <a:ext cx="2360156" cy="150335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0" name="Textfeld 79"/>
          <p:cNvSpPr txBox="1"/>
          <p:nvPr/>
        </p:nvSpPr>
        <p:spPr>
          <a:xfrm>
            <a:off x="1734657" y="3655852"/>
            <a:ext cx="113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Bridge</a:t>
            </a:r>
            <a:endParaRPr lang="de-DE" dirty="0"/>
          </a:p>
        </p:txBody>
      </p:sp>
      <p:sp>
        <p:nvSpPr>
          <p:cNvPr id="81" name="Textfeld 80"/>
          <p:cNvSpPr txBox="1"/>
          <p:nvPr/>
        </p:nvSpPr>
        <p:spPr>
          <a:xfrm>
            <a:off x="4477548" y="3464426"/>
            <a:ext cx="199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Host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103549" y="1341177"/>
            <a:ext cx="2107314" cy="62818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Textfeld 6"/>
          <p:cNvSpPr txBox="1"/>
          <p:nvPr/>
        </p:nvSpPr>
        <p:spPr>
          <a:xfrm>
            <a:off x="1738122" y="1655400"/>
            <a:ext cx="1993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>
                <a:solidFill>
                  <a:schemeClr val="bg1"/>
                </a:solidFill>
              </a:rPr>
              <a:t>1.2.3.4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1340957" y="1411637"/>
            <a:ext cx="469900" cy="49014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1" name="Gerade Verbindung mit Pfeil 10"/>
          <p:cNvCxnSpPr/>
          <p:nvPr/>
        </p:nvCxnSpPr>
        <p:spPr>
          <a:xfrm>
            <a:off x="1588607" y="1901778"/>
            <a:ext cx="0" cy="122535"/>
          </a:xfrm>
          <a:prstGeom prst="straightConnector1">
            <a:avLst/>
          </a:prstGeom>
          <a:ln w="31750" cmpd="sng">
            <a:solidFill>
              <a:schemeClr val="bg1">
                <a:lumMod val="95000"/>
              </a:schemeClr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1328257" y="1485417"/>
            <a:ext cx="86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:81</a:t>
            </a:r>
            <a:endParaRPr lang="de-DE" dirty="0"/>
          </a:p>
        </p:txBody>
      </p:sp>
      <p:sp>
        <p:nvSpPr>
          <p:cNvPr id="18" name="Ellipse 17"/>
          <p:cNvSpPr/>
          <p:nvPr/>
        </p:nvSpPr>
        <p:spPr>
          <a:xfrm>
            <a:off x="2458557" y="1411637"/>
            <a:ext cx="469900" cy="49014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9" name="Gerade Verbindung mit Pfeil 18"/>
          <p:cNvCxnSpPr/>
          <p:nvPr/>
        </p:nvCxnSpPr>
        <p:spPr>
          <a:xfrm>
            <a:off x="2693507" y="1901778"/>
            <a:ext cx="0" cy="122535"/>
          </a:xfrm>
          <a:prstGeom prst="straightConnector1">
            <a:avLst/>
          </a:prstGeom>
          <a:ln w="31750" cmpd="sng">
            <a:solidFill>
              <a:schemeClr val="bg1">
                <a:lumMod val="95000"/>
              </a:schemeClr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/>
        </p:nvSpPr>
        <p:spPr>
          <a:xfrm>
            <a:off x="2433157" y="1485417"/>
            <a:ext cx="86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:82</a:t>
            </a:r>
            <a:endParaRPr lang="de-DE" dirty="0"/>
          </a:p>
        </p:txBody>
      </p:sp>
      <p:sp>
        <p:nvSpPr>
          <p:cNvPr id="83" name="Rechteck 82"/>
          <p:cNvSpPr/>
          <p:nvPr/>
        </p:nvSpPr>
        <p:spPr>
          <a:xfrm>
            <a:off x="1234023" y="2003105"/>
            <a:ext cx="688007" cy="673066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Ellipse 7"/>
          <p:cNvSpPr/>
          <p:nvPr/>
        </p:nvSpPr>
        <p:spPr>
          <a:xfrm>
            <a:off x="1340957" y="2024313"/>
            <a:ext cx="469900" cy="49014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1328257" y="2095186"/>
            <a:ext cx="86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:80</a:t>
            </a:r>
            <a:endParaRPr lang="de-DE" dirty="0"/>
          </a:p>
        </p:txBody>
      </p:sp>
      <p:sp>
        <p:nvSpPr>
          <p:cNvPr id="84" name="Rechteck 83"/>
          <p:cNvSpPr/>
          <p:nvPr/>
        </p:nvSpPr>
        <p:spPr>
          <a:xfrm>
            <a:off x="2368740" y="2002607"/>
            <a:ext cx="688007" cy="67356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Ellipse 16"/>
          <p:cNvSpPr/>
          <p:nvPr/>
        </p:nvSpPr>
        <p:spPr>
          <a:xfrm>
            <a:off x="2458557" y="2024313"/>
            <a:ext cx="469900" cy="49014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1" name="Textfeld 20"/>
          <p:cNvSpPr txBox="1"/>
          <p:nvPr/>
        </p:nvSpPr>
        <p:spPr>
          <a:xfrm>
            <a:off x="2433157" y="2095186"/>
            <a:ext cx="86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:80</a:t>
            </a:r>
            <a:endParaRPr lang="de-DE" dirty="0"/>
          </a:p>
        </p:txBody>
      </p:sp>
      <p:sp>
        <p:nvSpPr>
          <p:cNvPr id="56" name="Textfeld 55"/>
          <p:cNvSpPr txBox="1"/>
          <p:nvPr/>
        </p:nvSpPr>
        <p:spPr>
          <a:xfrm>
            <a:off x="1186509" y="2447601"/>
            <a:ext cx="841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 smtClean="0">
                <a:solidFill>
                  <a:schemeClr val="bg1"/>
                </a:solidFill>
              </a:rPr>
              <a:t>localhost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85" name="Textfeld 84"/>
          <p:cNvSpPr txBox="1"/>
          <p:nvPr/>
        </p:nvSpPr>
        <p:spPr>
          <a:xfrm>
            <a:off x="2329509" y="2438580"/>
            <a:ext cx="841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 smtClean="0">
                <a:solidFill>
                  <a:schemeClr val="bg1"/>
                </a:solidFill>
              </a:rPr>
              <a:t>localhost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87" name="Rechteck 86"/>
          <p:cNvSpPr/>
          <p:nvPr/>
        </p:nvSpPr>
        <p:spPr>
          <a:xfrm>
            <a:off x="8666006" y="2288430"/>
            <a:ext cx="462936" cy="905847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5" name="Ellipse 34"/>
          <p:cNvSpPr/>
          <p:nvPr/>
        </p:nvSpPr>
        <p:spPr>
          <a:xfrm>
            <a:off x="8917890" y="3020593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6" name="Ellipse 35"/>
          <p:cNvSpPr/>
          <p:nvPr/>
        </p:nvSpPr>
        <p:spPr>
          <a:xfrm>
            <a:off x="8917890" y="2557322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7" name="Ellipse 36"/>
          <p:cNvSpPr/>
          <p:nvPr/>
        </p:nvSpPr>
        <p:spPr>
          <a:xfrm>
            <a:off x="8917890" y="2788958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8" name="Ellipse 37"/>
          <p:cNvSpPr/>
          <p:nvPr/>
        </p:nvSpPr>
        <p:spPr>
          <a:xfrm>
            <a:off x="8917890" y="2325686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8" name="Rechteck 87"/>
          <p:cNvSpPr/>
          <p:nvPr/>
        </p:nvSpPr>
        <p:spPr>
          <a:xfrm>
            <a:off x="9413755" y="2308193"/>
            <a:ext cx="462936" cy="88608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9" name="Ellipse 38"/>
          <p:cNvSpPr/>
          <p:nvPr/>
        </p:nvSpPr>
        <p:spPr>
          <a:xfrm>
            <a:off x="9477749" y="3033523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0" name="Ellipse 39"/>
          <p:cNvSpPr/>
          <p:nvPr/>
        </p:nvSpPr>
        <p:spPr>
          <a:xfrm>
            <a:off x="9477749" y="2570252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1" name="Ellipse 40"/>
          <p:cNvSpPr/>
          <p:nvPr/>
        </p:nvSpPr>
        <p:spPr>
          <a:xfrm>
            <a:off x="9477749" y="2801888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Ellipse 41"/>
          <p:cNvSpPr/>
          <p:nvPr/>
        </p:nvSpPr>
        <p:spPr>
          <a:xfrm>
            <a:off x="9477749" y="2338616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0" name="Gerade Verbindung mit Pfeil 9"/>
          <p:cNvCxnSpPr/>
          <p:nvPr/>
        </p:nvCxnSpPr>
        <p:spPr>
          <a:xfrm>
            <a:off x="9111567" y="2746918"/>
            <a:ext cx="366182" cy="0"/>
          </a:xfrm>
          <a:prstGeom prst="straightConnector1">
            <a:avLst/>
          </a:prstGeom>
          <a:ln w="31750" cmpd="sng">
            <a:solidFill>
              <a:srgbClr val="92D050"/>
            </a:solidFill>
            <a:headEnd type="triangl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feld 32"/>
          <p:cNvSpPr txBox="1"/>
          <p:nvPr/>
        </p:nvSpPr>
        <p:spPr>
          <a:xfrm rot="5400000">
            <a:off x="8345905" y="2696892"/>
            <a:ext cx="919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/>
                </a:solidFill>
              </a:rPr>
              <a:t>5.6.7.8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90" name="Textfeld 89"/>
          <p:cNvSpPr txBox="1"/>
          <p:nvPr/>
        </p:nvSpPr>
        <p:spPr>
          <a:xfrm rot="16200000">
            <a:off x="9302926" y="2506726"/>
            <a:ext cx="919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/>
                </a:solidFill>
              </a:rPr>
              <a:t>5.6.7.9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91" name="Rechteck 90"/>
          <p:cNvSpPr/>
          <p:nvPr/>
        </p:nvSpPr>
        <p:spPr>
          <a:xfrm>
            <a:off x="4476258" y="1618626"/>
            <a:ext cx="2107314" cy="741300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9" name="Rechteck 58"/>
          <p:cNvSpPr/>
          <p:nvPr/>
        </p:nvSpPr>
        <p:spPr>
          <a:xfrm>
            <a:off x="4553748" y="1986710"/>
            <a:ext cx="74930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5" name="Rechteck 64"/>
          <p:cNvSpPr/>
          <p:nvPr/>
        </p:nvSpPr>
        <p:spPr>
          <a:xfrm>
            <a:off x="5671348" y="1986710"/>
            <a:ext cx="80010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5" name="Textfeld 74"/>
          <p:cNvSpPr txBox="1"/>
          <p:nvPr/>
        </p:nvSpPr>
        <p:spPr>
          <a:xfrm>
            <a:off x="4442996" y="1574499"/>
            <a:ext cx="1107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1.2.3.4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7" name="Ellipse 76"/>
          <p:cNvSpPr/>
          <p:nvPr/>
        </p:nvSpPr>
        <p:spPr>
          <a:xfrm>
            <a:off x="4632138" y="1905107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8" name="Ellipse 77"/>
          <p:cNvSpPr/>
          <p:nvPr/>
        </p:nvSpPr>
        <p:spPr>
          <a:xfrm>
            <a:off x="5000438" y="1917784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9" name="Ellipse 78"/>
          <p:cNvSpPr/>
          <p:nvPr/>
        </p:nvSpPr>
        <p:spPr>
          <a:xfrm>
            <a:off x="5970466" y="1905107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8" name="Ellipse 97"/>
          <p:cNvSpPr/>
          <p:nvPr/>
        </p:nvSpPr>
        <p:spPr>
          <a:xfrm>
            <a:off x="1115991" y="4392369"/>
            <a:ext cx="169332" cy="15338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5" name="Rechteck 104"/>
          <p:cNvSpPr/>
          <p:nvPr/>
        </p:nvSpPr>
        <p:spPr>
          <a:xfrm>
            <a:off x="1058723" y="4728022"/>
            <a:ext cx="269534" cy="28525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7" name="Rechteck 106"/>
          <p:cNvSpPr/>
          <p:nvPr/>
        </p:nvSpPr>
        <p:spPr>
          <a:xfrm>
            <a:off x="1058723" y="5124798"/>
            <a:ext cx="269534" cy="2359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8" name="Rechteck 107"/>
          <p:cNvSpPr/>
          <p:nvPr/>
        </p:nvSpPr>
        <p:spPr>
          <a:xfrm>
            <a:off x="1072240" y="5485221"/>
            <a:ext cx="269534" cy="32571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Textfeld 13"/>
          <p:cNvSpPr txBox="1"/>
          <p:nvPr/>
        </p:nvSpPr>
        <p:spPr>
          <a:xfrm>
            <a:off x="1328257" y="4287239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Bound</a:t>
            </a:r>
            <a:r>
              <a:rPr lang="de-DE" dirty="0" smtClean="0"/>
              <a:t> </a:t>
            </a:r>
            <a:r>
              <a:rPr lang="de-DE" dirty="0" err="1" smtClean="0"/>
              <a:t>port</a:t>
            </a:r>
            <a:endParaRPr lang="de-DE" dirty="0"/>
          </a:p>
        </p:txBody>
      </p:sp>
      <p:sp>
        <p:nvSpPr>
          <p:cNvPr id="122" name="Textfeld 121"/>
          <p:cNvSpPr txBox="1"/>
          <p:nvPr/>
        </p:nvSpPr>
        <p:spPr>
          <a:xfrm>
            <a:off x="1330176" y="470601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Network </a:t>
            </a:r>
            <a:r>
              <a:rPr lang="de-DE" dirty="0" err="1" smtClean="0"/>
              <a:t>interface</a:t>
            </a:r>
            <a:endParaRPr lang="de-DE" dirty="0"/>
          </a:p>
        </p:txBody>
      </p:sp>
      <p:sp>
        <p:nvSpPr>
          <p:cNvPr id="126" name="Textfeld 125"/>
          <p:cNvSpPr txBox="1"/>
          <p:nvPr/>
        </p:nvSpPr>
        <p:spPr>
          <a:xfrm>
            <a:off x="1338920" y="5061597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Guest</a:t>
            </a:r>
            <a:endParaRPr lang="de-DE" dirty="0"/>
          </a:p>
        </p:txBody>
      </p:sp>
      <p:sp>
        <p:nvSpPr>
          <p:cNvPr id="127" name="Textfeld 126"/>
          <p:cNvSpPr txBox="1"/>
          <p:nvPr/>
        </p:nvSpPr>
        <p:spPr>
          <a:xfrm>
            <a:off x="1363108" y="5475828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Host</a:t>
            </a:r>
            <a:endParaRPr lang="de-DE" dirty="0"/>
          </a:p>
        </p:txBody>
      </p:sp>
      <p:sp>
        <p:nvSpPr>
          <p:cNvPr id="137" name="Rechteck 90"/>
          <p:cNvSpPr/>
          <p:nvPr/>
        </p:nvSpPr>
        <p:spPr>
          <a:xfrm>
            <a:off x="8509146" y="1770972"/>
            <a:ext cx="567918" cy="31304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/>
              <a:t>DNS</a:t>
            </a:r>
            <a:endParaRPr lang="de-DE" dirty="0" smtClean="0"/>
          </a:p>
        </p:txBody>
      </p:sp>
      <p:sp>
        <p:nvSpPr>
          <p:cNvPr id="138" name="Rechteck 90"/>
          <p:cNvSpPr/>
          <p:nvPr/>
        </p:nvSpPr>
        <p:spPr>
          <a:xfrm>
            <a:off x="9247792" y="1763376"/>
            <a:ext cx="715373" cy="32662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smtClean="0"/>
              <a:t>IPAM</a:t>
            </a:r>
            <a:endParaRPr lang="de-DE" dirty="0" smtClean="0"/>
          </a:p>
        </p:txBody>
      </p:sp>
      <p:sp>
        <p:nvSpPr>
          <p:cNvPr id="15" name="Pfeil nach unten 14"/>
          <p:cNvSpPr/>
          <p:nvPr/>
        </p:nvSpPr>
        <p:spPr>
          <a:xfrm rot="10800000">
            <a:off x="9128942" y="4525236"/>
            <a:ext cx="611406" cy="875989"/>
          </a:xfrm>
          <a:prstGeom prst="downArrow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Textfeld 21"/>
          <p:cNvSpPr txBox="1"/>
          <p:nvPr/>
        </p:nvSpPr>
        <p:spPr>
          <a:xfrm>
            <a:off x="7147624" y="5512743"/>
            <a:ext cx="46602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The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solution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non-trivial</a:t>
            </a:r>
            <a:br>
              <a:rPr lang="de-DE" dirty="0" smtClean="0"/>
            </a:br>
            <a:r>
              <a:rPr lang="de-DE" dirty="0" err="1" smtClean="0"/>
              <a:t>clusters</a:t>
            </a:r>
            <a:r>
              <a:rPr lang="de-DE" dirty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constraining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scheduling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23" name="Rechteck 22"/>
          <p:cNvSpPr/>
          <p:nvPr/>
        </p:nvSpPr>
        <p:spPr>
          <a:xfrm>
            <a:off x="953853" y="597291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7"/>
              </a:rPr>
              <a:t>https://mesosphere.github.io/marathon/docs/ports.html</a:t>
            </a:r>
            <a:endParaRPr lang="de-DE" dirty="0"/>
          </a:p>
          <a:p>
            <a:r>
              <a:rPr lang="de-DE" dirty="0">
                <a:hlinkClick r:id="rId8"/>
              </a:rPr>
              <a:t>https://docs.docker.com/engine/userguide/networking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9117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Problem </a:t>
            </a:r>
            <a:r>
              <a:rPr lang="de-DE" dirty="0" err="1" smtClean="0"/>
              <a:t>with</a:t>
            </a:r>
            <a:r>
              <a:rPr lang="de-DE" dirty="0" smtClean="0"/>
              <a:t> Multiple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Ephemeral</a:t>
            </a:r>
            <a:r>
              <a:rPr lang="de-DE" dirty="0" smtClean="0"/>
              <a:t> </a:t>
            </a:r>
            <a:r>
              <a:rPr lang="de-DE" dirty="0" err="1" smtClean="0"/>
              <a:t>Instances</a:t>
            </a:r>
            <a:r>
              <a:rPr lang="de-DE" dirty="0" smtClean="0"/>
              <a:t>: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find </a:t>
            </a:r>
            <a:r>
              <a:rPr lang="de-DE" dirty="0" err="1" smtClean="0"/>
              <a:t>them</a:t>
            </a:r>
            <a:r>
              <a:rPr lang="de-DE" dirty="0" smtClean="0"/>
              <a:t>?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choose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21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3088957" y="3194630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7256766" y="2236971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7256766" y="3330275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7256766" y="4423579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0" name="Gerade Verbindung mit Pfeil 9"/>
          <p:cNvCxnSpPr>
            <a:stCxn id="5" idx="3"/>
          </p:cNvCxnSpPr>
          <p:nvPr/>
        </p:nvCxnSpPr>
        <p:spPr>
          <a:xfrm flipV="1">
            <a:off x="4176627" y="3194630"/>
            <a:ext cx="1084486" cy="478830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stCxn id="5" idx="3"/>
          </p:cNvCxnSpPr>
          <p:nvPr/>
        </p:nvCxnSpPr>
        <p:spPr>
          <a:xfrm flipV="1">
            <a:off x="4176627" y="3673459"/>
            <a:ext cx="1084486" cy="1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5" idx="3"/>
          </p:cNvCxnSpPr>
          <p:nvPr/>
        </p:nvCxnSpPr>
        <p:spPr>
          <a:xfrm>
            <a:off x="4176627" y="3673460"/>
            <a:ext cx="1177251" cy="957658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3304008" y="3442626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 smtClean="0"/>
              <a:t>foo</a:t>
            </a:r>
            <a:endParaRPr lang="de-DE" sz="2400" dirty="0"/>
          </a:p>
        </p:txBody>
      </p:sp>
      <p:sp>
        <p:nvSpPr>
          <p:cNvPr id="18" name="Textfeld 17"/>
          <p:cNvSpPr txBox="1"/>
          <p:nvPr/>
        </p:nvSpPr>
        <p:spPr>
          <a:xfrm>
            <a:off x="7399689" y="2484967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bar1</a:t>
            </a:r>
            <a:endParaRPr lang="de-DE" sz="2400" dirty="0"/>
          </a:p>
        </p:txBody>
      </p:sp>
      <p:sp>
        <p:nvSpPr>
          <p:cNvPr id="19" name="Textfeld 18"/>
          <p:cNvSpPr txBox="1"/>
          <p:nvPr/>
        </p:nvSpPr>
        <p:spPr>
          <a:xfrm>
            <a:off x="7399689" y="3585756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bar2</a:t>
            </a:r>
            <a:endParaRPr lang="de-DE" sz="2400" dirty="0"/>
          </a:p>
        </p:txBody>
      </p:sp>
      <p:sp>
        <p:nvSpPr>
          <p:cNvPr id="20" name="Textfeld 19"/>
          <p:cNvSpPr txBox="1"/>
          <p:nvPr/>
        </p:nvSpPr>
        <p:spPr>
          <a:xfrm>
            <a:off x="7411358" y="467157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bar3</a:t>
            </a:r>
            <a:endParaRPr lang="de-DE" sz="2400" dirty="0"/>
          </a:p>
        </p:txBody>
      </p:sp>
      <p:sp>
        <p:nvSpPr>
          <p:cNvPr id="21" name="Textfeld 20"/>
          <p:cNvSpPr txBox="1"/>
          <p:nvPr/>
        </p:nvSpPr>
        <p:spPr>
          <a:xfrm>
            <a:off x="5381888" y="3194630"/>
            <a:ext cx="6976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200" dirty="0" smtClean="0"/>
              <a:t>?</a:t>
            </a:r>
            <a:endParaRPr lang="de-DE" sz="7200" dirty="0"/>
          </a:p>
        </p:txBody>
      </p:sp>
      <p:sp>
        <p:nvSpPr>
          <p:cNvPr id="22" name="Textfeld 21"/>
          <p:cNvSpPr txBox="1"/>
          <p:nvPr/>
        </p:nvSpPr>
        <p:spPr>
          <a:xfrm>
            <a:off x="4441670" y="4873788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Service Discovery?</a:t>
            </a:r>
            <a:endParaRPr lang="de-DE" dirty="0"/>
          </a:p>
        </p:txBody>
      </p:sp>
      <p:sp>
        <p:nvSpPr>
          <p:cNvPr id="23" name="Textfeld 22"/>
          <p:cNvSpPr txBox="1"/>
          <p:nvPr/>
        </p:nvSpPr>
        <p:spPr>
          <a:xfrm>
            <a:off x="4441670" y="5301124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Load </a:t>
            </a:r>
            <a:r>
              <a:rPr lang="de-DE" dirty="0" err="1" smtClean="0"/>
              <a:t>Balancing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24" name="Rectangle 4"/>
          <p:cNvSpPr/>
          <p:nvPr/>
        </p:nvSpPr>
        <p:spPr>
          <a:xfrm>
            <a:off x="2804334" y="6211970"/>
            <a:ext cx="100158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docs.mesosphere.com/1.8/usage/service-discovery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7409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Solutions </a:t>
            </a:r>
            <a:r>
              <a:rPr lang="de-DE" dirty="0" err="1" smtClean="0"/>
              <a:t>within</a:t>
            </a:r>
            <a:r>
              <a:rPr lang="de-DE" dirty="0" smtClean="0"/>
              <a:t> DC/OS: Virtual IPs (VIPs) </a:t>
            </a:r>
            <a:r>
              <a:rPr lang="de-DE" dirty="0" err="1" smtClean="0"/>
              <a:t>and</a:t>
            </a:r>
            <a:r>
              <a:rPr lang="de-DE" dirty="0" smtClean="0"/>
              <a:t> DNS.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22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3196081" y="1907104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7704506" y="1339531"/>
            <a:ext cx="1087670" cy="559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7704506" y="2061651"/>
            <a:ext cx="1087670" cy="560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7704504" y="2809743"/>
            <a:ext cx="1087670" cy="535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0" name="Gerade Verbindung mit Pfeil 9"/>
          <p:cNvCxnSpPr>
            <a:stCxn id="5" idx="3"/>
            <a:endCxn id="17" idx="1"/>
          </p:cNvCxnSpPr>
          <p:nvPr/>
        </p:nvCxnSpPr>
        <p:spPr>
          <a:xfrm>
            <a:off x="4283751" y="2385934"/>
            <a:ext cx="1585530" cy="1841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stCxn id="17" idx="3"/>
            <a:endCxn id="6" idx="1"/>
          </p:cNvCxnSpPr>
          <p:nvPr/>
        </p:nvCxnSpPr>
        <p:spPr>
          <a:xfrm flipV="1">
            <a:off x="6708602" y="1619346"/>
            <a:ext cx="995904" cy="768429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3433582" y="2180255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 smtClean="0"/>
              <a:t>foo</a:t>
            </a:r>
            <a:endParaRPr lang="de-DE" sz="2400" dirty="0"/>
          </a:p>
        </p:txBody>
      </p:sp>
      <p:sp>
        <p:nvSpPr>
          <p:cNvPr id="13" name="Textfeld 12"/>
          <p:cNvSpPr txBox="1"/>
          <p:nvPr/>
        </p:nvSpPr>
        <p:spPr>
          <a:xfrm>
            <a:off x="7847429" y="1414576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bar1</a:t>
            </a:r>
            <a:endParaRPr lang="de-DE" sz="2400" dirty="0"/>
          </a:p>
        </p:txBody>
      </p:sp>
      <p:sp>
        <p:nvSpPr>
          <p:cNvPr id="14" name="Textfeld 13"/>
          <p:cNvSpPr txBox="1"/>
          <p:nvPr/>
        </p:nvSpPr>
        <p:spPr>
          <a:xfrm>
            <a:off x="7847428" y="2147156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bar2</a:t>
            </a:r>
            <a:endParaRPr lang="de-DE" sz="2400" dirty="0"/>
          </a:p>
        </p:txBody>
      </p:sp>
      <p:sp>
        <p:nvSpPr>
          <p:cNvPr id="15" name="Textfeld 14"/>
          <p:cNvSpPr txBox="1"/>
          <p:nvPr/>
        </p:nvSpPr>
        <p:spPr>
          <a:xfrm>
            <a:off x="7847427" y="2846641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bar3</a:t>
            </a:r>
            <a:endParaRPr lang="de-DE" sz="2400" dirty="0"/>
          </a:p>
        </p:txBody>
      </p:sp>
      <p:sp>
        <p:nvSpPr>
          <p:cNvPr id="17" name="Rechteck 16"/>
          <p:cNvSpPr/>
          <p:nvPr/>
        </p:nvSpPr>
        <p:spPr>
          <a:xfrm>
            <a:off x="5869281" y="2153065"/>
            <a:ext cx="839321" cy="469419"/>
          </a:xfrm>
          <a:prstGeom prst="rect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magic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4319481" y="1995589"/>
            <a:ext cx="1514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146.10.47.11</a:t>
            </a:r>
            <a:endParaRPr lang="de-DE" dirty="0"/>
          </a:p>
        </p:txBody>
      </p:sp>
      <p:cxnSp>
        <p:nvCxnSpPr>
          <p:cNvPr id="22" name="Gerade Verbindung mit Pfeil 21"/>
          <p:cNvCxnSpPr>
            <a:stCxn id="17" idx="3"/>
            <a:endCxn id="7" idx="1"/>
          </p:cNvCxnSpPr>
          <p:nvPr/>
        </p:nvCxnSpPr>
        <p:spPr>
          <a:xfrm flipV="1">
            <a:off x="6708602" y="2342068"/>
            <a:ext cx="995904" cy="4570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17" idx="3"/>
            <a:endCxn id="8" idx="1"/>
          </p:cNvCxnSpPr>
          <p:nvPr/>
        </p:nvCxnSpPr>
        <p:spPr>
          <a:xfrm>
            <a:off x="6708602" y="2387775"/>
            <a:ext cx="995902" cy="689700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feld 38"/>
          <p:cNvSpPr txBox="1"/>
          <p:nvPr/>
        </p:nvSpPr>
        <p:spPr>
          <a:xfrm>
            <a:off x="1353470" y="2061955"/>
            <a:ext cx="8467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 smtClean="0">
                <a:solidFill>
                  <a:srgbClr val="0070C0"/>
                </a:solidFill>
              </a:rPr>
              <a:t>VIP</a:t>
            </a:r>
            <a:endParaRPr lang="de-DE" sz="3200" dirty="0">
              <a:solidFill>
                <a:srgbClr val="0070C0"/>
              </a:solidFill>
            </a:endParaRPr>
          </a:p>
        </p:txBody>
      </p:sp>
      <p:sp>
        <p:nvSpPr>
          <p:cNvPr id="40" name="Rechteck 39"/>
          <p:cNvSpPr/>
          <p:nvPr/>
        </p:nvSpPr>
        <p:spPr>
          <a:xfrm>
            <a:off x="3196081" y="4424922"/>
            <a:ext cx="1087670" cy="9576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1" name="Rechteck 40"/>
          <p:cNvSpPr/>
          <p:nvPr/>
        </p:nvSpPr>
        <p:spPr>
          <a:xfrm>
            <a:off x="7704506" y="3857349"/>
            <a:ext cx="1087670" cy="5596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41"/>
          <p:cNvSpPr/>
          <p:nvPr/>
        </p:nvSpPr>
        <p:spPr>
          <a:xfrm>
            <a:off x="7704506" y="4579469"/>
            <a:ext cx="1087670" cy="5608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42"/>
          <p:cNvSpPr/>
          <p:nvPr/>
        </p:nvSpPr>
        <p:spPr>
          <a:xfrm>
            <a:off x="7704504" y="5327561"/>
            <a:ext cx="1087670" cy="53546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44" name="Gerade Verbindung mit Pfeil 43"/>
          <p:cNvCxnSpPr>
            <a:stCxn id="40" idx="3"/>
            <a:endCxn id="50" idx="1"/>
          </p:cNvCxnSpPr>
          <p:nvPr/>
        </p:nvCxnSpPr>
        <p:spPr>
          <a:xfrm>
            <a:off x="4283751" y="4903752"/>
            <a:ext cx="1585530" cy="1841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/>
          <p:cNvCxnSpPr>
            <a:stCxn id="50" idx="3"/>
            <a:endCxn id="41" idx="1"/>
          </p:cNvCxnSpPr>
          <p:nvPr/>
        </p:nvCxnSpPr>
        <p:spPr>
          <a:xfrm flipV="1">
            <a:off x="6708602" y="4137164"/>
            <a:ext cx="995904" cy="768429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feld 45"/>
          <p:cNvSpPr txBox="1"/>
          <p:nvPr/>
        </p:nvSpPr>
        <p:spPr>
          <a:xfrm>
            <a:off x="3433582" y="4698073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err="1" smtClean="0"/>
              <a:t>foo</a:t>
            </a:r>
            <a:endParaRPr lang="de-DE" sz="2400" dirty="0"/>
          </a:p>
        </p:txBody>
      </p:sp>
      <p:sp>
        <p:nvSpPr>
          <p:cNvPr id="47" name="Textfeld 46"/>
          <p:cNvSpPr txBox="1"/>
          <p:nvPr/>
        </p:nvSpPr>
        <p:spPr>
          <a:xfrm>
            <a:off x="7847429" y="3932394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bar1</a:t>
            </a:r>
            <a:endParaRPr lang="de-DE" sz="2400" dirty="0"/>
          </a:p>
        </p:txBody>
      </p:sp>
      <p:sp>
        <p:nvSpPr>
          <p:cNvPr id="48" name="Textfeld 47"/>
          <p:cNvSpPr txBox="1"/>
          <p:nvPr/>
        </p:nvSpPr>
        <p:spPr>
          <a:xfrm>
            <a:off x="7847428" y="4664974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bar2</a:t>
            </a:r>
            <a:endParaRPr lang="de-DE" sz="2400" dirty="0"/>
          </a:p>
        </p:txBody>
      </p:sp>
      <p:sp>
        <p:nvSpPr>
          <p:cNvPr id="49" name="Textfeld 48"/>
          <p:cNvSpPr txBox="1"/>
          <p:nvPr/>
        </p:nvSpPr>
        <p:spPr>
          <a:xfrm>
            <a:off x="7847427" y="5364459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bar3</a:t>
            </a:r>
            <a:endParaRPr lang="de-DE" sz="2400" dirty="0"/>
          </a:p>
        </p:txBody>
      </p:sp>
      <p:sp>
        <p:nvSpPr>
          <p:cNvPr id="50" name="Rechteck 49"/>
          <p:cNvSpPr/>
          <p:nvPr/>
        </p:nvSpPr>
        <p:spPr>
          <a:xfrm>
            <a:off x="5869281" y="4670883"/>
            <a:ext cx="839321" cy="469419"/>
          </a:xfrm>
          <a:prstGeom prst="rect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bg1"/>
                </a:solidFill>
              </a:rPr>
              <a:t>magic</a:t>
            </a:r>
            <a:endParaRPr lang="de-DE" dirty="0" smtClean="0">
              <a:solidFill>
                <a:schemeClr val="bg1"/>
              </a:solidFill>
            </a:endParaRPr>
          </a:p>
        </p:txBody>
      </p:sp>
      <p:sp>
        <p:nvSpPr>
          <p:cNvPr id="51" name="Textfeld 50"/>
          <p:cNvSpPr txBox="1"/>
          <p:nvPr/>
        </p:nvSpPr>
        <p:spPr>
          <a:xfrm>
            <a:off x="4319481" y="4276857"/>
            <a:ext cx="2313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bar.marathon.mesos</a:t>
            </a:r>
            <a:endParaRPr lang="de-DE" dirty="0"/>
          </a:p>
        </p:txBody>
      </p:sp>
      <p:cxnSp>
        <p:nvCxnSpPr>
          <p:cNvPr id="52" name="Gerade Verbindung mit Pfeil 51"/>
          <p:cNvCxnSpPr>
            <a:stCxn id="50" idx="3"/>
            <a:endCxn id="42" idx="1"/>
          </p:cNvCxnSpPr>
          <p:nvPr/>
        </p:nvCxnSpPr>
        <p:spPr>
          <a:xfrm flipV="1">
            <a:off x="6708602" y="4859886"/>
            <a:ext cx="995904" cy="4570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/>
          <p:cNvCxnSpPr>
            <a:stCxn id="50" idx="3"/>
            <a:endCxn id="43" idx="1"/>
          </p:cNvCxnSpPr>
          <p:nvPr/>
        </p:nvCxnSpPr>
        <p:spPr>
          <a:xfrm>
            <a:off x="6708602" y="4905593"/>
            <a:ext cx="995902" cy="689700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feld 53"/>
          <p:cNvSpPr txBox="1"/>
          <p:nvPr/>
        </p:nvSpPr>
        <p:spPr>
          <a:xfrm>
            <a:off x="1418220" y="4541864"/>
            <a:ext cx="10518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smtClean="0">
                <a:solidFill>
                  <a:srgbClr val="0070C0"/>
                </a:solidFill>
              </a:rPr>
              <a:t>DNS</a:t>
            </a:r>
            <a:endParaRPr lang="de-DE" sz="3200" dirty="0">
              <a:solidFill>
                <a:srgbClr val="0070C0"/>
              </a:solidFill>
            </a:endParaRPr>
          </a:p>
        </p:txBody>
      </p:sp>
      <p:sp>
        <p:nvSpPr>
          <p:cNvPr id="55" name="Rechteck 54"/>
          <p:cNvSpPr/>
          <p:nvPr/>
        </p:nvSpPr>
        <p:spPr>
          <a:xfrm>
            <a:off x="2580217" y="5959421"/>
            <a:ext cx="6211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mesosphere.github.io/mesos-dns/docs/naming.html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56" name="Rechteck 55"/>
          <p:cNvSpPr/>
          <p:nvPr/>
        </p:nvSpPr>
        <p:spPr>
          <a:xfrm>
            <a:off x="2553250" y="325141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3"/>
              </a:rPr>
              <a:t>https://docs.mesosphere.com/1.8/usage/service-discovery/load-balancing-vips/overlay-networks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9599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2" grpId="0"/>
      <p:bldP spid="13" grpId="0"/>
      <p:bldP spid="14" grpId="0"/>
      <p:bldP spid="15" grpId="0"/>
      <p:bldP spid="17" grpId="0" animBg="1"/>
      <p:bldP spid="18" grpId="0"/>
      <p:bldP spid="39" grpId="0"/>
      <p:bldP spid="40" grpId="0" animBg="1"/>
      <p:bldP spid="41" grpId="0" animBg="1"/>
      <p:bldP spid="42" grpId="0" animBg="1"/>
      <p:bldP spid="43" grpId="0" animBg="1"/>
      <p:bldP spid="46" grpId="0"/>
      <p:bldP spid="47" grpId="0"/>
      <p:bldP spid="48" grpId="0"/>
      <p:bldP spid="49" grpId="0"/>
      <p:bldP spid="50" grpId="0" animBg="1"/>
      <p:bldP spid="51" grpId="0"/>
      <p:bldP spid="54" grpId="0"/>
      <p:bldP spid="55" grpId="0"/>
      <p:bldP spid="5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4056634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18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19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24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27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21" name="Abgerundete rechteckige Legende 20"/>
          <p:cNvSpPr/>
          <p:nvPr/>
        </p:nvSpPr>
        <p:spPr>
          <a:xfrm>
            <a:off x="9438684" y="2171546"/>
            <a:ext cx="2686801" cy="1103236"/>
          </a:xfrm>
          <a:prstGeom prst="wedgeRoundRectCallout">
            <a:avLst>
              <a:gd name="adj1" fmla="val -68735"/>
              <a:gd name="adj2" fmla="val 3512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run</a:t>
            </a:r>
            <a:r>
              <a:rPr lang="de-DE" sz="1600" dirty="0" smtClean="0">
                <a:solidFill>
                  <a:schemeClr val="tx1"/>
                </a:solidFill>
              </a:rPr>
              <a:t> (</a:t>
            </a:r>
            <a:r>
              <a:rPr lang="de-DE" sz="1600" dirty="0" err="1" smtClean="0">
                <a:solidFill>
                  <a:schemeClr val="tx1"/>
                </a:solidFill>
              </a:rPr>
              <a:t>containerized</a:t>
            </a:r>
            <a:r>
              <a:rPr lang="de-DE" sz="1600" dirty="0" smtClean="0">
                <a:solidFill>
                  <a:schemeClr val="tx1"/>
                </a:solidFill>
              </a:rPr>
              <a:t>) </a:t>
            </a:r>
            <a:r>
              <a:rPr lang="de-DE" sz="1600" dirty="0" err="1" smtClean="0">
                <a:solidFill>
                  <a:schemeClr val="tx1"/>
                </a:solidFill>
              </a:rPr>
              <a:t>applications</a:t>
            </a:r>
            <a:r>
              <a:rPr lang="de-DE" sz="1600" dirty="0" smtClean="0">
                <a:solidFill>
                  <a:schemeClr val="tx1"/>
                </a:solidFill>
              </a:rPr>
              <a:t> on a </a:t>
            </a:r>
            <a:r>
              <a:rPr lang="de-DE" sz="1600" dirty="0" err="1" smtClean="0">
                <a:solidFill>
                  <a:schemeClr val="tx1"/>
                </a:solidFill>
              </a:rPr>
              <a:t>cluster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  <a:br>
              <a:rPr lang="de-DE" sz="1600" dirty="0" smtClean="0">
                <a:solidFill>
                  <a:schemeClr val="tx1"/>
                </a:solidFill>
              </a:rPr>
            </a:br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automate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standard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operations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procedures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2" name="Abgerundete rechteckige Legende 21"/>
          <p:cNvSpPr/>
          <p:nvPr/>
        </p:nvSpPr>
        <p:spPr>
          <a:xfrm>
            <a:off x="92701" y="4246857"/>
            <a:ext cx="2470071" cy="1306514"/>
          </a:xfrm>
          <a:prstGeom prst="wedgeRoundRectCallout">
            <a:avLst>
              <a:gd name="adj1" fmla="val 59666"/>
              <a:gd name="adj2" fmla="val -37079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right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resources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container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execution</a:t>
            </a:r>
            <a:r>
              <a:rPr lang="de-DE" sz="1600" dirty="0" smtClean="0">
                <a:solidFill>
                  <a:schemeClr val="tx1"/>
                </a:solidFill>
              </a:rPr>
              <a:t>? (e.g.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high </a:t>
            </a:r>
            <a:r>
              <a:rPr lang="de-DE" sz="1600" dirty="0" err="1" smtClean="0">
                <a:solidFill>
                  <a:schemeClr val="tx1"/>
                </a:solidFill>
              </a:rPr>
              <a:t>utilization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3" name="Abgerundete rechteckige Legende 22"/>
          <p:cNvSpPr/>
          <p:nvPr/>
        </p:nvSpPr>
        <p:spPr>
          <a:xfrm>
            <a:off x="8857622" y="5965210"/>
            <a:ext cx="3116787" cy="598486"/>
          </a:xfrm>
          <a:prstGeom prst="wedgeRoundRectCallout">
            <a:avLst>
              <a:gd name="adj1" fmla="val -80798"/>
              <a:gd name="adj2" fmla="val -85304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decouple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physical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hardware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67781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Available</a:t>
            </a:r>
            <a:r>
              <a:rPr lang="de-DE" dirty="0" smtClean="0"/>
              <a:t> Cluster Operating Systems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4</a:t>
            </a:fld>
            <a:endParaRPr lang="de-DE" dirty="0"/>
          </a:p>
        </p:txBody>
      </p:sp>
      <p:pic>
        <p:nvPicPr>
          <p:cNvPr id="146434" name="Picture 2" descr="http://blog.xebia.com/wp-content/uploads/2015/11/nomad-log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981" y="1877308"/>
            <a:ext cx="3574219" cy="1225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36" name="Picture 4" descr="https://mesosphere.com/wp-content/uploads/2016/04/logo-horizontal-styled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67" b="21628"/>
          <a:stretch/>
        </p:blipFill>
        <p:spPr bwMode="auto">
          <a:xfrm>
            <a:off x="1043095" y="1203147"/>
            <a:ext cx="4604498" cy="1719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265" y="3247463"/>
            <a:ext cx="3345470" cy="1021168"/>
          </a:xfrm>
          <a:prstGeom prst="rect">
            <a:avLst/>
          </a:prstGeom>
        </p:spPr>
      </p:pic>
      <p:pic>
        <p:nvPicPr>
          <p:cNvPr id="146438" name="Picture 6" descr="https://blog.docker.com/wp-content/uploads/datacenter-titl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151" y="2444567"/>
            <a:ext cx="2496810" cy="2993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40" name="Picture 8" descr="https://blog.vshn.ch/content/images/20160811000533-Kubernetes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11" y="4229152"/>
            <a:ext cx="2667000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42" name="Picture 10" descr="http://danehans.github.io/v3_presentation/images/openshift_logo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827" y="4553149"/>
            <a:ext cx="1658207" cy="165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44" name="Picture 12" descr="https://4d316898179921339078-d9a75669c7c03e35f319fd245eb925b4.ssl.cf2.rackcdn.com/rancher-article/rancher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882" y="5705139"/>
            <a:ext cx="3946222" cy="810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feld 9"/>
          <p:cNvSpPr txBox="1"/>
          <p:nvPr/>
        </p:nvSpPr>
        <p:spPr>
          <a:xfrm>
            <a:off x="1071994" y="6211356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+ </a:t>
            </a:r>
            <a:r>
              <a:rPr lang="de-DE" b="1" dirty="0" err="1" smtClean="0"/>
              <a:t>Distributions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124527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9583124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0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hteck 5"/>
          <p:cNvSpPr/>
          <p:nvPr/>
        </p:nvSpPr>
        <p:spPr>
          <a:xfrm>
            <a:off x="6022166" y="436934"/>
            <a:ext cx="5786670" cy="58445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DC/OS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5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8" y="1030327"/>
            <a:ext cx="5632698" cy="5482200"/>
          </a:xfrm>
        </p:spPr>
        <p:txBody>
          <a:bodyPr/>
          <a:lstStyle/>
          <a:p>
            <a:r>
              <a:rPr lang="en-US" b="1" dirty="0" smtClean="0"/>
              <a:t>Metadata</a:t>
            </a:r>
          </a:p>
          <a:p>
            <a:pPr lvl="1"/>
            <a:r>
              <a:rPr lang="en-US" dirty="0" smtClean="0"/>
              <a:t>Website: </a:t>
            </a:r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dcos.io</a:t>
            </a:r>
            <a:endParaRPr lang="en-US" dirty="0" smtClean="0"/>
          </a:p>
          <a:p>
            <a:pPr lvl="1"/>
            <a:r>
              <a:rPr lang="en-US" dirty="0" smtClean="0"/>
              <a:t>Initiator: Mesosphere Inc.</a:t>
            </a:r>
          </a:p>
          <a:p>
            <a:pPr lvl="1"/>
            <a:r>
              <a:rPr lang="en-US" dirty="0" smtClean="0"/>
              <a:t>In production use at: </a:t>
            </a:r>
            <a:r>
              <a:rPr lang="de-DE" dirty="0" err="1" smtClean="0"/>
              <a:t>Verizon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smtClean="0"/>
              <a:t>Mesos-</a:t>
            </a:r>
            <a:r>
              <a:rPr lang="de-DE" dirty="0" err="1" smtClean="0"/>
              <a:t>only</a:t>
            </a:r>
            <a:r>
              <a:rPr lang="de-DE" dirty="0" smtClean="0"/>
              <a:t> at Apple, Twitter, </a:t>
            </a:r>
            <a:r>
              <a:rPr lang="de-DE" dirty="0" err="1" smtClean="0"/>
              <a:t>AirBnb</a:t>
            </a:r>
            <a:r>
              <a:rPr lang="de-DE" dirty="0" smtClean="0"/>
              <a:t>, ...</a:t>
            </a:r>
            <a:endParaRPr lang="en-US" dirty="0" smtClean="0"/>
          </a:p>
          <a:p>
            <a:r>
              <a:rPr lang="en-US" b="1" dirty="0" smtClean="0"/>
              <a:t>Basic abstractions</a:t>
            </a:r>
            <a:r>
              <a:rPr lang="en-US" dirty="0" smtClean="0"/>
              <a:t>: Application, Application Group, Deployment</a:t>
            </a:r>
          </a:p>
          <a:p>
            <a:r>
              <a:rPr lang="en-US" b="1" dirty="0" smtClean="0"/>
              <a:t>How to get a running cluster</a:t>
            </a:r>
          </a:p>
          <a:p>
            <a:pPr lvl="1"/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dcos.io/install</a:t>
            </a:r>
            <a:endParaRPr lang="en-US" dirty="0" smtClean="0"/>
          </a:p>
          <a:p>
            <a:r>
              <a:rPr lang="en-US" b="1" dirty="0" smtClean="0"/>
              <a:t>Where </a:t>
            </a:r>
            <a:r>
              <a:rPr lang="en-US" b="1" dirty="0"/>
              <a:t>to </a:t>
            </a:r>
            <a:r>
              <a:rPr lang="en-US" b="1" dirty="0" smtClean="0"/>
              <a:t>start</a:t>
            </a:r>
          </a:p>
          <a:p>
            <a:pPr lvl="1"/>
            <a:r>
              <a:rPr lang="en-US" dirty="0">
                <a:hlinkClick r:id="rId8"/>
              </a:rPr>
              <a:t>https://</a:t>
            </a:r>
            <a:r>
              <a:rPr lang="en-US" dirty="0" smtClean="0">
                <a:hlinkClick r:id="rId8"/>
              </a:rPr>
              <a:t>dcos.io/docs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9"/>
              </a:rPr>
              <a:t>https://</a:t>
            </a:r>
            <a:r>
              <a:rPr lang="en-US" dirty="0" smtClean="0">
                <a:hlinkClick r:id="rId9"/>
              </a:rPr>
              <a:t>mesosphere.github.io/m</a:t>
            </a:r>
            <a:br>
              <a:rPr lang="en-US" dirty="0" smtClean="0">
                <a:hlinkClick r:id="rId9"/>
              </a:rPr>
            </a:br>
            <a:r>
              <a:rPr lang="en-US" dirty="0" smtClean="0">
                <a:hlinkClick r:id="rId9"/>
              </a:rPr>
              <a:t>arathon/docs</a:t>
            </a: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16537" y="2218968"/>
            <a:ext cx="5289691" cy="3818038"/>
          </a:xfrm>
          <a:prstGeom prst="rect">
            <a:avLst/>
          </a:prstGeom>
        </p:spPr>
      </p:pic>
      <p:pic>
        <p:nvPicPr>
          <p:cNvPr id="7" name="Picture 4" descr="https://mesosphere.com/wp-content/uploads/2016/04/logo-horizontal-styled.png"/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67" b="21628"/>
          <a:stretch/>
        </p:blipFill>
        <p:spPr bwMode="auto">
          <a:xfrm>
            <a:off x="7214141" y="597223"/>
            <a:ext cx="3686990" cy="1377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16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DC/OS Architecture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6</a:t>
            </a:fld>
            <a:endParaRPr lang="de-D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762" y="1035766"/>
            <a:ext cx="9305410" cy="535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6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DC/OS: Building Blocks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7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624638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Marathon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</a:t>
            </a:r>
            <a:r>
              <a:rPr lang="de-DE" dirty="0" err="1" smtClean="0"/>
              <a:t>Microservices</a:t>
            </a:r>
            <a:r>
              <a:rPr lang="de-DE" dirty="0" smtClean="0"/>
              <a:t>)</a:t>
            </a:r>
          </a:p>
        </p:txBody>
      </p:sp>
      <p:sp>
        <p:nvSpPr>
          <p:cNvPr id="6" name="Rechteck 5"/>
          <p:cNvSpPr/>
          <p:nvPr/>
        </p:nvSpPr>
        <p:spPr>
          <a:xfrm>
            <a:off x="2725108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Chronos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(Batch Jobs)</a:t>
            </a:r>
          </a:p>
        </p:txBody>
      </p:sp>
      <p:sp>
        <p:nvSpPr>
          <p:cNvPr id="7" name="Rechteck 6"/>
          <p:cNvSpPr/>
          <p:nvPr/>
        </p:nvSpPr>
        <p:spPr>
          <a:xfrm>
            <a:off x="4908516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Spark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(Dataservices)</a:t>
            </a:r>
          </a:p>
        </p:txBody>
      </p:sp>
      <p:sp>
        <p:nvSpPr>
          <p:cNvPr id="8" name="Rechteck 7"/>
          <p:cNvSpPr/>
          <p:nvPr/>
        </p:nvSpPr>
        <p:spPr>
          <a:xfrm>
            <a:off x="7091924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Cassandra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(Database)</a:t>
            </a:r>
          </a:p>
        </p:txBody>
      </p:sp>
      <p:sp>
        <p:nvSpPr>
          <p:cNvPr id="9" name="Rechteck 8"/>
          <p:cNvSpPr/>
          <p:nvPr/>
        </p:nvSpPr>
        <p:spPr>
          <a:xfrm>
            <a:off x="9275332" y="2535156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Jenkins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(CI)</a:t>
            </a:r>
          </a:p>
        </p:txBody>
      </p:sp>
      <p:sp>
        <p:nvSpPr>
          <p:cNvPr id="10" name="Rechteck 9"/>
          <p:cNvSpPr/>
          <p:nvPr/>
        </p:nvSpPr>
        <p:spPr>
          <a:xfrm>
            <a:off x="7091924" y="2535156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Kafka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(Messaging)</a:t>
            </a:r>
          </a:p>
        </p:txBody>
      </p:sp>
      <p:sp>
        <p:nvSpPr>
          <p:cNvPr id="11" name="Rechteck 10"/>
          <p:cNvSpPr/>
          <p:nvPr/>
        </p:nvSpPr>
        <p:spPr>
          <a:xfrm>
            <a:off x="9275332" y="3356791"/>
            <a:ext cx="2001078" cy="71561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HDFS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(File Syste</a:t>
            </a:r>
            <a:r>
              <a:rPr lang="de-DE" dirty="0"/>
              <a:t>m</a:t>
            </a:r>
            <a:r>
              <a:rPr lang="de-DE" dirty="0" smtClean="0"/>
              <a:t>)</a:t>
            </a:r>
          </a:p>
        </p:txBody>
      </p:sp>
      <p:sp>
        <p:nvSpPr>
          <p:cNvPr id="12" name="Rechteck 11"/>
          <p:cNvSpPr/>
          <p:nvPr/>
        </p:nvSpPr>
        <p:spPr>
          <a:xfrm>
            <a:off x="624638" y="4411309"/>
            <a:ext cx="11135562" cy="495895"/>
          </a:xfrm>
          <a:prstGeom prst="rect">
            <a:avLst/>
          </a:prstGeom>
          <a:solidFill>
            <a:srgbClr val="7030A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Mesos</a:t>
            </a:r>
            <a:endParaRPr lang="de-DE" dirty="0" smtClean="0"/>
          </a:p>
        </p:txBody>
      </p:sp>
      <p:sp>
        <p:nvSpPr>
          <p:cNvPr id="13" name="Rechteck 12"/>
          <p:cNvSpPr/>
          <p:nvPr/>
        </p:nvSpPr>
        <p:spPr>
          <a:xfrm>
            <a:off x="624639" y="5535658"/>
            <a:ext cx="2241658" cy="90448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Cosmos</a:t>
            </a:r>
            <a:r>
              <a:rPr lang="de-DE" b="1" dirty="0" smtClean="0"/>
              <a:t> / </a:t>
            </a:r>
            <a:r>
              <a:rPr lang="de-DE" b="1" dirty="0" err="1" smtClean="0"/>
              <a:t>Universe</a:t>
            </a:r>
            <a:r>
              <a:rPr lang="de-DE" b="1" dirty="0"/>
              <a:t/>
            </a:r>
            <a:br>
              <a:rPr lang="de-DE" b="1" dirty="0"/>
            </a:br>
            <a:r>
              <a:rPr lang="de-DE" dirty="0" smtClean="0"/>
              <a:t>(Package Manager)</a:t>
            </a:r>
          </a:p>
        </p:txBody>
      </p:sp>
      <p:sp>
        <p:nvSpPr>
          <p:cNvPr id="14" name="Rechteck 13"/>
          <p:cNvSpPr/>
          <p:nvPr/>
        </p:nvSpPr>
        <p:spPr>
          <a:xfrm>
            <a:off x="1951726" y="1656962"/>
            <a:ext cx="2547135" cy="5516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DC/OS UI</a:t>
            </a:r>
            <a:endParaRPr lang="de-DE" dirty="0" smtClean="0"/>
          </a:p>
        </p:txBody>
      </p:sp>
      <p:sp>
        <p:nvSpPr>
          <p:cNvPr id="15" name="Rechteck 14"/>
          <p:cNvSpPr/>
          <p:nvPr/>
        </p:nvSpPr>
        <p:spPr>
          <a:xfrm>
            <a:off x="4726186" y="1656962"/>
            <a:ext cx="2547135" cy="5516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DC/OS CLI</a:t>
            </a:r>
            <a:endParaRPr lang="de-DE" dirty="0" smtClean="0"/>
          </a:p>
        </p:txBody>
      </p:sp>
      <p:sp>
        <p:nvSpPr>
          <p:cNvPr id="16" name="Rechteck 15"/>
          <p:cNvSpPr/>
          <p:nvPr/>
        </p:nvSpPr>
        <p:spPr>
          <a:xfrm>
            <a:off x="7500646" y="1661501"/>
            <a:ext cx="2547135" cy="55168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DC/OS REST API</a:t>
            </a:r>
            <a:endParaRPr lang="de-DE" dirty="0" smtClean="0"/>
          </a:p>
        </p:txBody>
      </p:sp>
      <p:sp>
        <p:nvSpPr>
          <p:cNvPr id="17" name="Rechteck 16"/>
          <p:cNvSpPr/>
          <p:nvPr/>
        </p:nvSpPr>
        <p:spPr>
          <a:xfrm>
            <a:off x="6682922" y="5535657"/>
            <a:ext cx="5077278" cy="90448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Minuteman, </a:t>
            </a:r>
            <a:r>
              <a:rPr lang="de-DE" b="1" dirty="0" err="1" smtClean="0"/>
              <a:t>Navstar</a:t>
            </a:r>
            <a:r>
              <a:rPr lang="de-DE" b="1" dirty="0" smtClean="0"/>
              <a:t>, </a:t>
            </a:r>
            <a:r>
              <a:rPr lang="de-DE" b="1" dirty="0" err="1" smtClean="0"/>
              <a:t>Spartan</a:t>
            </a:r>
            <a:r>
              <a:rPr lang="de-DE" b="1" dirty="0" smtClean="0"/>
              <a:t>, </a:t>
            </a:r>
            <a:r>
              <a:rPr lang="de-DE" b="1" dirty="0" err="1" smtClean="0"/>
              <a:t>Mesos</a:t>
            </a:r>
            <a:r>
              <a:rPr lang="de-DE" b="1" dirty="0" smtClean="0"/>
              <a:t>-DNS, Marathon-LB, Admin-Router,  </a:t>
            </a:r>
            <a:r>
              <a:rPr lang="de-DE" b="1" dirty="0" err="1" smtClean="0"/>
              <a:t>Bouncer</a:t>
            </a:r>
            <a:r>
              <a:rPr lang="de-DE" b="1" dirty="0"/>
              <a:t/>
            </a:r>
            <a:br>
              <a:rPr lang="de-DE" b="1" dirty="0"/>
            </a:br>
            <a:r>
              <a:rPr lang="de-DE" dirty="0" smtClean="0"/>
              <a:t>(Networking)</a:t>
            </a:r>
          </a:p>
        </p:txBody>
      </p:sp>
      <p:sp>
        <p:nvSpPr>
          <p:cNvPr id="18" name="Rechteck 17"/>
          <p:cNvSpPr/>
          <p:nvPr/>
        </p:nvSpPr>
        <p:spPr>
          <a:xfrm>
            <a:off x="3129458" y="5535657"/>
            <a:ext cx="1502874" cy="90448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DC/OS IAM</a:t>
            </a:r>
            <a:r>
              <a:rPr lang="de-DE" b="1" dirty="0"/>
              <a:t/>
            </a:r>
            <a:br>
              <a:rPr lang="de-DE" b="1" dirty="0"/>
            </a:br>
            <a:r>
              <a:rPr lang="de-DE" dirty="0" smtClean="0"/>
              <a:t>(IAM)</a:t>
            </a:r>
          </a:p>
        </p:txBody>
      </p:sp>
      <p:sp>
        <p:nvSpPr>
          <p:cNvPr id="20" name="Rechteck 19"/>
          <p:cNvSpPr/>
          <p:nvPr/>
        </p:nvSpPr>
        <p:spPr>
          <a:xfrm>
            <a:off x="4916887" y="5535657"/>
            <a:ext cx="1502874" cy="90448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/>
              <a:t>Vault</a:t>
            </a:r>
            <a:r>
              <a:rPr lang="de-DE" b="1" dirty="0"/>
              <a:t/>
            </a:r>
            <a:br>
              <a:rPr lang="de-DE" b="1" dirty="0"/>
            </a:br>
            <a:r>
              <a:rPr lang="de-DE" dirty="0" smtClean="0"/>
              <a:t>(</a:t>
            </a:r>
            <a:r>
              <a:rPr lang="de-DE" dirty="0" err="1" smtClean="0"/>
              <a:t>Secrets</a:t>
            </a:r>
            <a:r>
              <a:rPr lang="de-DE" dirty="0" smtClean="0"/>
              <a:t>)</a:t>
            </a:r>
          </a:p>
        </p:txBody>
      </p:sp>
      <p:sp>
        <p:nvSpPr>
          <p:cNvPr id="21" name="Rechteck 20"/>
          <p:cNvSpPr/>
          <p:nvPr/>
        </p:nvSpPr>
        <p:spPr>
          <a:xfrm rot="16200000">
            <a:off x="10840843" y="3153052"/>
            <a:ext cx="1537253" cy="30146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…</a:t>
            </a:r>
            <a:endParaRPr lang="de-DE" dirty="0" smtClean="0"/>
          </a:p>
        </p:txBody>
      </p:sp>
      <p:sp>
        <p:nvSpPr>
          <p:cNvPr id="23" name="Textfeld 22"/>
          <p:cNvSpPr txBox="1"/>
          <p:nvPr/>
        </p:nvSpPr>
        <p:spPr>
          <a:xfrm rot="16200000">
            <a:off x="-425141" y="5803231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OS Services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 rot="16200000">
            <a:off x="-303313" y="4490588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Scheduler</a:t>
            </a:r>
            <a:endParaRPr lang="de-DE" dirty="0"/>
          </a:p>
        </p:txBody>
      </p:sp>
      <p:sp>
        <p:nvSpPr>
          <p:cNvPr id="25" name="Textfeld 24"/>
          <p:cNvSpPr txBox="1"/>
          <p:nvPr/>
        </p:nvSpPr>
        <p:spPr>
          <a:xfrm rot="16200000">
            <a:off x="-483903" y="3066108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Orchestrators</a:t>
            </a:r>
            <a:endParaRPr lang="de-DE" dirty="0"/>
          </a:p>
        </p:txBody>
      </p:sp>
      <p:sp>
        <p:nvSpPr>
          <p:cNvPr id="26" name="Textfeld 25"/>
          <p:cNvSpPr txBox="1"/>
          <p:nvPr/>
        </p:nvSpPr>
        <p:spPr>
          <a:xfrm rot="16200000">
            <a:off x="-137654" y="178239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Clients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0520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8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</a:t>
            </a:r>
            <a:r>
              <a:rPr lang="de-DE" dirty="0" err="1" smtClean="0"/>
              <a:t>Scheduling</a:t>
            </a:r>
            <a:endParaRPr lang="de-DE" dirty="0"/>
          </a:p>
        </p:txBody>
      </p:sp>
      <p:sp>
        <p:nvSpPr>
          <p:cNvPr id="23" name="Rechteck 4"/>
          <p:cNvSpPr/>
          <p:nvPr/>
        </p:nvSpPr>
        <p:spPr>
          <a:xfrm>
            <a:off x="1582326" y="3013662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4" name="Rechteck 5"/>
          <p:cNvSpPr/>
          <p:nvPr/>
        </p:nvSpPr>
        <p:spPr>
          <a:xfrm>
            <a:off x="1582326" y="2008020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6" name="Rechteck 8"/>
          <p:cNvSpPr/>
          <p:nvPr/>
        </p:nvSpPr>
        <p:spPr>
          <a:xfrm>
            <a:off x="1591594" y="4055755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7" name="Textfeld 12"/>
          <p:cNvSpPr txBox="1"/>
          <p:nvPr/>
        </p:nvSpPr>
        <p:spPr>
          <a:xfrm>
            <a:off x="4356310" y="4183898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3"/>
          <p:cNvSpPr txBox="1"/>
          <p:nvPr/>
        </p:nvSpPr>
        <p:spPr>
          <a:xfrm>
            <a:off x="4351716" y="3156910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4"/>
          <p:cNvSpPr txBox="1"/>
          <p:nvPr/>
        </p:nvSpPr>
        <p:spPr>
          <a:xfrm>
            <a:off x="4351716" y="2095969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51" name="Abgerundetes Rechteck 17"/>
          <p:cNvSpPr/>
          <p:nvPr/>
        </p:nvSpPr>
        <p:spPr>
          <a:xfrm>
            <a:off x="8510099" y="2095969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2" name="Abgerundetes Rechteck 18"/>
          <p:cNvSpPr/>
          <p:nvPr/>
        </p:nvSpPr>
        <p:spPr>
          <a:xfrm>
            <a:off x="8510099" y="3139131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3" name="Abgerundetes Rechteck 19"/>
          <p:cNvSpPr/>
          <p:nvPr/>
        </p:nvSpPr>
        <p:spPr>
          <a:xfrm>
            <a:off x="8510099" y="4183898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4306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kt 1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4" name="think-cell Folie" r:id="rId4" imgW="360" imgH="360" progId="TCLayout.ActiveDocument.1">
                  <p:embed/>
                </p:oleObj>
              </mc:Choice>
              <mc:Fallback>
                <p:oleObj name="think-cell Folie" r:id="rId4" imgW="360" imgH="36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Wolke 10"/>
          <p:cNvSpPr/>
          <p:nvPr/>
        </p:nvSpPr>
        <p:spPr>
          <a:xfrm>
            <a:off x="389468" y="4359728"/>
            <a:ext cx="8719457" cy="1839686"/>
          </a:xfrm>
          <a:prstGeom prst="cloud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Problem Space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9</a:t>
            </a:fld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1382786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2710843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4038900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5372399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" name="Rechteck 9"/>
          <p:cNvSpPr/>
          <p:nvPr/>
        </p:nvSpPr>
        <p:spPr>
          <a:xfrm>
            <a:off x="6705898" y="4887685"/>
            <a:ext cx="1186543" cy="7837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Ellipse 12"/>
          <p:cNvSpPr/>
          <p:nvPr/>
        </p:nvSpPr>
        <p:spPr>
          <a:xfrm>
            <a:off x="1742014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4" name="Ellipse 13"/>
          <p:cNvSpPr/>
          <p:nvPr/>
        </p:nvSpPr>
        <p:spPr>
          <a:xfrm>
            <a:off x="2944886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5" name="Ellipse 14"/>
          <p:cNvSpPr/>
          <p:nvPr/>
        </p:nvSpPr>
        <p:spPr>
          <a:xfrm>
            <a:off x="4398128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6" name="Ellipse 15"/>
          <p:cNvSpPr/>
          <p:nvPr/>
        </p:nvSpPr>
        <p:spPr>
          <a:xfrm>
            <a:off x="5530543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7" name="Ellipse 16"/>
          <p:cNvSpPr/>
          <p:nvPr/>
        </p:nvSpPr>
        <p:spPr>
          <a:xfrm>
            <a:off x="6749742" y="1867488"/>
            <a:ext cx="468086" cy="44631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Textfeld 17"/>
          <p:cNvSpPr txBox="1"/>
          <p:nvPr/>
        </p:nvSpPr>
        <p:spPr>
          <a:xfrm>
            <a:off x="9342717" y="4590138"/>
            <a:ext cx="190468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smtClean="0"/>
              <a:t>Compute</a:t>
            </a:r>
            <a:endParaRPr lang="de-DE" sz="2800" dirty="0" smtClean="0"/>
          </a:p>
          <a:p>
            <a:r>
              <a:rPr lang="de-DE" sz="2800" dirty="0" smtClean="0"/>
              <a:t>Resources</a:t>
            </a:r>
            <a:endParaRPr lang="de-DE" sz="2800" dirty="0"/>
          </a:p>
        </p:txBody>
      </p:sp>
      <p:sp>
        <p:nvSpPr>
          <p:cNvPr id="19" name="Textfeld 18"/>
          <p:cNvSpPr txBox="1"/>
          <p:nvPr/>
        </p:nvSpPr>
        <p:spPr>
          <a:xfrm>
            <a:off x="9342717" y="1613591"/>
            <a:ext cx="16450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Compute</a:t>
            </a:r>
            <a:endParaRPr lang="de-DE" sz="2800" dirty="0" smtClean="0"/>
          </a:p>
          <a:p>
            <a:r>
              <a:rPr lang="de-DE" sz="2800" dirty="0" smtClean="0"/>
              <a:t>Tasks</a:t>
            </a:r>
            <a:endParaRPr lang="de-DE" sz="2800" dirty="0"/>
          </a:p>
        </p:txBody>
      </p:sp>
      <p:sp>
        <p:nvSpPr>
          <p:cNvPr id="20" name="Pfeil nach unten 19"/>
          <p:cNvSpPr/>
          <p:nvPr/>
        </p:nvSpPr>
        <p:spPr>
          <a:xfrm>
            <a:off x="3304114" y="2961208"/>
            <a:ext cx="2808512" cy="751114"/>
          </a:xfrm>
          <a:prstGeom prst="downArrow">
            <a:avLst/>
          </a:prstGeom>
          <a:solidFill>
            <a:srgbClr val="FFFFCC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1" name="Textfeld 20"/>
          <p:cNvSpPr txBox="1"/>
          <p:nvPr/>
        </p:nvSpPr>
        <p:spPr>
          <a:xfrm>
            <a:off x="4513110" y="3022605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 smtClean="0"/>
              <a:t>?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5121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781</Words>
  <Application>Microsoft Macintosh PowerPoint</Application>
  <PresentationFormat>Widescreen</PresentationFormat>
  <Paragraphs>252</Paragraphs>
  <Slides>22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Arial Narrow</vt:lpstr>
      <vt:lpstr>Calibri</vt:lpstr>
      <vt:lpstr>Cambria Math</vt:lpstr>
      <vt:lpstr>Lucida Grande</vt:lpstr>
      <vt:lpstr>Mangal</vt:lpstr>
      <vt:lpstr>Source Code Pro</vt:lpstr>
      <vt:lpstr>Wingdings</vt:lpstr>
      <vt:lpstr>Arial</vt:lpstr>
      <vt:lpstr>qaware-folienmaster-1.01</vt:lpstr>
      <vt:lpstr>think-cell Folie</vt:lpstr>
      <vt:lpstr>PowerPoint Presentation</vt:lpstr>
      <vt:lpstr>PowerPoint Presentation</vt:lpstr>
      <vt:lpstr>The Cloud Native Stack</vt:lpstr>
      <vt:lpstr>Available Cluster Operating Systems</vt:lpstr>
      <vt:lpstr>Sneak Preview: DC/OS</vt:lpstr>
      <vt:lpstr>DC/OS Architecture</vt:lpstr>
      <vt:lpstr>DC/OS: Building Blocks</vt:lpstr>
      <vt:lpstr>Cluster Scheduling</vt:lpstr>
      <vt:lpstr>Problem Space</vt:lpstr>
      <vt:lpstr>The Datacenter as a Computer: A Cluster should look alike a single computer from the outside.</vt:lpstr>
      <vt:lpstr>The Resource Utilization can be Improved by Dynamic Partitioning. This is the very Job of Cluster Scheduler.</vt:lpstr>
      <vt:lpstr>Apache Mesos</vt:lpstr>
      <vt:lpstr>Cluster Orchestration</vt:lpstr>
      <vt:lpstr>Cluster Orchestration: Far Beyond Composition. Automating Standard Operations Procedures.</vt:lpstr>
      <vt:lpstr>The Marathon Cluster Orchestrator.</vt:lpstr>
      <vt:lpstr>A Docker Compose Blueprint</vt:lpstr>
      <vt:lpstr>An equivalent Marathon Blueprint: The Microservice</vt:lpstr>
      <vt:lpstr>An equivalent Marathon Blueprint: Consul</vt:lpstr>
      <vt:lpstr>Network Orchestration</vt:lpstr>
      <vt:lpstr>Docker (and Marathon) Networking Modes</vt:lpstr>
      <vt:lpstr>The Problem with Multiple and Ephemeral Instances: How to find them? Which one to choose?</vt:lpstr>
      <vt:lpstr>The Solutions within DC/OS: Virtual IPs (VIPs) and DNS.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591</cp:revision>
  <dcterms:created xsi:type="dcterms:W3CDTF">2014-10-08T07:51:16Z</dcterms:created>
  <dcterms:modified xsi:type="dcterms:W3CDTF">2016-11-06T17:21:59Z</dcterms:modified>
</cp:coreProperties>
</file>